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1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1" y="6857996"/>
                </a:lnTo>
                <a:lnTo>
                  <a:pt x="3006851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1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9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4379" y="2788411"/>
            <a:ext cx="9003665" cy="648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1140" y="1492376"/>
            <a:ext cx="5342890" cy="1550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864235" cy="5690870"/>
          </a:xfrm>
          <a:custGeom>
            <a:avLst/>
            <a:gdLst/>
            <a:ahLst/>
            <a:cxnLst/>
            <a:rect l="l" t="t" r="r" b="b"/>
            <a:pathLst>
              <a:path w="864235" h="5690870">
                <a:moveTo>
                  <a:pt x="864108" y="0"/>
                </a:moveTo>
                <a:lnTo>
                  <a:pt x="90279" y="0"/>
                </a:lnTo>
                <a:lnTo>
                  <a:pt x="0" y="889"/>
                </a:lnTo>
                <a:lnTo>
                  <a:pt x="0" y="5690616"/>
                </a:lnTo>
                <a:lnTo>
                  <a:pt x="864108" y="9271"/>
                </a:lnTo>
                <a:lnTo>
                  <a:pt x="864108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420165" y="-4762"/>
            <a:ext cx="4773295" cy="6868159"/>
            <a:chOff x="7420165" y="-4762"/>
            <a:chExt cx="4773295" cy="6868159"/>
          </a:xfrm>
        </p:grpSpPr>
        <p:sp>
          <p:nvSpPr>
            <p:cNvPr id="4" name="object 4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424928" y="3681984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82100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1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1" y="6857996"/>
                  </a:lnTo>
                  <a:lnTo>
                    <a:pt x="3006851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1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9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63775" algn="l"/>
                <a:tab pos="6244590" algn="l"/>
              </a:tabLst>
            </a:pPr>
            <a:r>
              <a:rPr dirty="0" spc="75"/>
              <a:t>M</a:t>
            </a:r>
            <a:r>
              <a:rPr dirty="0" spc="-450"/>
              <a:t>A</a:t>
            </a:r>
            <a:r>
              <a:rPr dirty="0" spc="75"/>
              <a:t>VZ</a:t>
            </a:r>
            <a:r>
              <a:rPr dirty="0" spc="65"/>
              <a:t>U</a:t>
            </a:r>
            <a:r>
              <a:rPr dirty="0" spc="75"/>
              <a:t>:</a:t>
            </a:r>
            <a:r>
              <a:rPr dirty="0"/>
              <a:t>	</a:t>
            </a:r>
            <a:r>
              <a:rPr dirty="0" spc="-10"/>
              <a:t>QADRIYATLAR</a:t>
            </a:r>
            <a:r>
              <a:rPr dirty="0"/>
              <a:t>	</a:t>
            </a:r>
            <a:r>
              <a:rPr dirty="0" spc="-65"/>
              <a:t>FALSAFASI</a:t>
            </a:r>
          </a:p>
        </p:txBody>
      </p:sp>
      <p:sp>
        <p:nvSpPr>
          <p:cNvPr id="14" name="object 14" descr=""/>
          <p:cNvSpPr/>
          <p:nvPr/>
        </p:nvSpPr>
        <p:spPr>
          <a:xfrm>
            <a:off x="7558278" y="4463034"/>
            <a:ext cx="2571115" cy="483234"/>
          </a:xfrm>
          <a:custGeom>
            <a:avLst/>
            <a:gdLst/>
            <a:ahLst/>
            <a:cxnLst/>
            <a:rect l="l" t="t" r="r" b="b"/>
            <a:pathLst>
              <a:path w="2571115" h="483235">
                <a:moveTo>
                  <a:pt x="2570987" y="0"/>
                </a:moveTo>
                <a:lnTo>
                  <a:pt x="0" y="0"/>
                </a:lnTo>
                <a:lnTo>
                  <a:pt x="0" y="483107"/>
                </a:lnTo>
                <a:lnTo>
                  <a:pt x="2570987" y="483107"/>
                </a:lnTo>
                <a:lnTo>
                  <a:pt x="25709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558278" y="4463034"/>
            <a:ext cx="2571115" cy="483234"/>
          </a:xfrm>
          <a:prstGeom prst="rect">
            <a:avLst/>
          </a:prstGeom>
          <a:ln w="19811">
            <a:solidFill>
              <a:srgbClr val="4494AF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315"/>
              </a:spcBef>
            </a:pPr>
            <a:r>
              <a:rPr dirty="0" sz="2500" spc="-10" b="1">
                <a:latin typeface="Times New Roman"/>
                <a:cs typeface="Times New Roman"/>
              </a:rPr>
              <a:t>A.S.Ravshanov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86500" y="382524"/>
            <a:ext cx="5417820" cy="5047615"/>
            <a:chOff x="6286500" y="382524"/>
            <a:chExt cx="5417820" cy="50476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500" y="382524"/>
              <a:ext cx="5417820" cy="50474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5455" y="480060"/>
              <a:ext cx="5316474" cy="494614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98449" y="159842"/>
            <a:ext cx="5476875" cy="551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Mustaqillik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mavzusi.</a:t>
            </a:r>
            <a:r>
              <a:rPr dirty="0" sz="2400" spc="-10">
                <a:latin typeface="Times New Roman"/>
                <a:cs typeface="Times New Roman"/>
              </a:rPr>
              <a:t> Istiqlol </a:t>
            </a:r>
            <a:r>
              <a:rPr dirty="0" sz="2400">
                <a:latin typeface="Times New Roman"/>
                <a:cs typeface="Times New Roman"/>
              </a:rPr>
              <a:t>yillarida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O’zbekistonda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mavzuga </a:t>
            </a:r>
            <a:r>
              <a:rPr dirty="0" sz="2400">
                <a:latin typeface="Times New Roman"/>
                <a:cs typeface="Times New Roman"/>
              </a:rPr>
              <a:t>umuminsoniy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tamoyillar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asosida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yondashish </a:t>
            </a:r>
            <a:r>
              <a:rPr dirty="0" sz="2400">
                <a:latin typeface="Times New Roman"/>
                <a:cs typeface="Times New Roman"/>
              </a:rPr>
              <a:t>shakllandi.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Bunday</a:t>
            </a:r>
            <a:r>
              <a:rPr dirty="0" sz="2400" spc="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qarashning</a:t>
            </a:r>
            <a:r>
              <a:rPr dirty="0" sz="2400" spc="-10">
                <a:latin typeface="Times New Roman"/>
                <a:cs typeface="Times New Roman"/>
              </a:rPr>
              <a:t> vujudga </a:t>
            </a:r>
            <a:r>
              <a:rPr dirty="0" sz="2400">
                <a:latin typeface="Times New Roman"/>
                <a:cs typeface="Times New Roman"/>
              </a:rPr>
              <a:t>kelishi,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qadriyatlarning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ijtimoiy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ma`naviy </a:t>
            </a:r>
            <a:r>
              <a:rPr dirty="0" sz="2400">
                <a:latin typeface="Times New Roman"/>
                <a:cs typeface="Times New Roman"/>
              </a:rPr>
              <a:t>yangilanishi,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jamiyat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a`zolarining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kamoloti </a:t>
            </a:r>
            <a:r>
              <a:rPr dirty="0" sz="2400">
                <a:latin typeface="Times New Roman"/>
                <a:cs typeface="Times New Roman"/>
              </a:rPr>
              <a:t>hamda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yoshlar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tarbiyasidagi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ahamiyati </a:t>
            </a:r>
            <a:r>
              <a:rPr dirty="0" sz="2400">
                <a:latin typeface="Times New Roman"/>
                <a:cs typeface="Times New Roman"/>
              </a:rPr>
              <a:t>masalalariga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davlat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miqyosida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yuksak </a:t>
            </a:r>
            <a:r>
              <a:rPr dirty="0" sz="2400">
                <a:latin typeface="Times New Roman"/>
                <a:cs typeface="Times New Roman"/>
              </a:rPr>
              <a:t>e`tibor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ko’rsatilayotganligi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mazkur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soha </a:t>
            </a:r>
            <a:r>
              <a:rPr dirty="0" sz="2400">
                <a:latin typeface="Times New Roman"/>
                <a:cs typeface="Times New Roman"/>
              </a:rPr>
              <a:t>rivojining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bosh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yo’nalishidir.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Qadriyatlarni </a:t>
            </a:r>
            <a:r>
              <a:rPr dirty="0" sz="2400">
                <a:latin typeface="Times New Roman"/>
                <a:cs typeface="Times New Roman"/>
              </a:rPr>
              <a:t>mustaqillikni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mustahkamlashning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ma`naviy </a:t>
            </a:r>
            <a:r>
              <a:rPr dirty="0" sz="2400">
                <a:latin typeface="Times New Roman"/>
                <a:cs typeface="Times New Roman"/>
              </a:rPr>
              <a:t>omillaridan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biri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sifatida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qadrlanishi </a:t>
            </a:r>
            <a:r>
              <a:rPr dirty="0" sz="2400">
                <a:latin typeface="Times New Roman"/>
                <a:cs typeface="Times New Roman"/>
              </a:rPr>
              <a:t>borasidagi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ijobiy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jarayonlar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tadqiqotlarni</a:t>
            </a:r>
            <a:endParaRPr sz="2400">
              <a:latin typeface="Times New Roman"/>
              <a:cs typeface="Times New Roman"/>
            </a:endParaRPr>
          </a:p>
          <a:p>
            <a:pPr marL="12700" marR="386080">
              <a:lnSpc>
                <a:spcPct val="100000"/>
              </a:lnSpc>
              <a:spcBef>
                <a:spcPts val="10"/>
              </a:spcBef>
            </a:pPr>
            <a:r>
              <a:rPr dirty="0" sz="2400">
                <a:latin typeface="Times New Roman"/>
                <a:cs typeface="Times New Roman"/>
              </a:rPr>
              <a:t>ko’paytirish,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ularga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nisbatan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mas`uliyatni </a:t>
            </a:r>
            <a:r>
              <a:rPr dirty="0" sz="2400">
                <a:latin typeface="Times New Roman"/>
                <a:cs typeface="Times New Roman"/>
              </a:rPr>
              <a:t>yanada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oshirishni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taqozo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qilmoqda.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8327" y="357962"/>
            <a:ext cx="8794750" cy="5879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Istiqlol</a:t>
            </a:r>
            <a:r>
              <a:rPr dirty="0" sz="2400" spc="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asrlar</a:t>
            </a:r>
            <a:r>
              <a:rPr dirty="0" sz="2400" spc="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davomida</a:t>
            </a:r>
            <a:r>
              <a:rPr dirty="0" sz="2400" spc="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shakllangan</a:t>
            </a:r>
            <a:r>
              <a:rPr dirty="0" sz="2400" spc="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o’ziga</a:t>
            </a:r>
            <a:r>
              <a:rPr dirty="0" sz="2400" spc="1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hos</a:t>
            </a:r>
            <a:r>
              <a:rPr dirty="0" sz="2400" spc="10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sharqona</a:t>
            </a:r>
            <a:r>
              <a:rPr dirty="0" sz="2400" spc="10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11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o’zbekona </a:t>
            </a:r>
            <a:r>
              <a:rPr dirty="0" sz="2400">
                <a:latin typeface="Times New Roman"/>
                <a:cs typeface="Times New Roman"/>
              </a:rPr>
              <a:t>qadrlash</a:t>
            </a:r>
            <a:r>
              <a:rPr dirty="0" sz="2400" spc="5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masalalari</a:t>
            </a:r>
            <a:r>
              <a:rPr dirty="0" sz="2400" spc="5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5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me`yorlarini</a:t>
            </a:r>
            <a:r>
              <a:rPr dirty="0" sz="2400" spc="5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qayta</a:t>
            </a:r>
            <a:r>
              <a:rPr dirty="0" sz="2400" spc="5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tiklash</a:t>
            </a:r>
            <a:r>
              <a:rPr dirty="0" sz="2400" spc="5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hamda</a:t>
            </a:r>
            <a:r>
              <a:rPr dirty="0" sz="2400" spc="57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zamonaviy </a:t>
            </a:r>
            <a:r>
              <a:rPr dirty="0" sz="2400">
                <a:latin typeface="Times New Roman"/>
                <a:cs typeface="Times New Roman"/>
              </a:rPr>
              <a:t>talablar</a:t>
            </a:r>
            <a:r>
              <a:rPr dirty="0" sz="2400" spc="1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darajasida</a:t>
            </a:r>
            <a:r>
              <a:rPr dirty="0" sz="2400" spc="1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takomillashtirishni</a:t>
            </a:r>
            <a:r>
              <a:rPr dirty="0" sz="2400" spc="1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kun</a:t>
            </a:r>
            <a:r>
              <a:rPr dirty="0" sz="2400" spc="1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tartibiga</a:t>
            </a:r>
            <a:r>
              <a:rPr dirty="0" sz="2400" spc="1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qo’ydi.</a:t>
            </a:r>
            <a:r>
              <a:rPr dirty="0" sz="2400" spc="14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Mustaqillik </a:t>
            </a:r>
            <a:r>
              <a:rPr dirty="0" sz="2400">
                <a:latin typeface="Times New Roman"/>
                <a:cs typeface="Times New Roman"/>
              </a:rPr>
              <a:t>istiqlol</a:t>
            </a:r>
            <a:r>
              <a:rPr dirty="0" sz="2400" spc="5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davrining</a:t>
            </a:r>
            <a:r>
              <a:rPr dirty="0" sz="2400" spc="5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eng</a:t>
            </a:r>
            <a:r>
              <a:rPr dirty="0" sz="2400" spc="5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asosiy</a:t>
            </a:r>
            <a:r>
              <a:rPr dirty="0" sz="2400" spc="5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qadriyatidir.</a:t>
            </a:r>
            <a:r>
              <a:rPr dirty="0" sz="2400" spc="5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Zero,</a:t>
            </a:r>
            <a:r>
              <a:rPr dirty="0" sz="2400" spc="5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mustaqil</a:t>
            </a:r>
            <a:r>
              <a:rPr dirty="0" sz="2400" spc="5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bo’lmagan </a:t>
            </a:r>
            <a:r>
              <a:rPr dirty="0" sz="2400">
                <a:latin typeface="Times New Roman"/>
                <a:cs typeface="Times New Roman"/>
              </a:rPr>
              <a:t>mamlakatning</a:t>
            </a:r>
            <a:r>
              <a:rPr dirty="0" sz="2400" spc="39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38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tizimi</a:t>
            </a:r>
            <a:r>
              <a:rPr dirty="0" sz="2400" spc="39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hech</a:t>
            </a:r>
            <a:r>
              <a:rPr dirty="0" sz="2400" spc="38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qachon</a:t>
            </a:r>
            <a:r>
              <a:rPr dirty="0" sz="2400" spc="38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to’kis</a:t>
            </a:r>
            <a:r>
              <a:rPr dirty="0" sz="2400" spc="390">
                <a:latin typeface="Times New Roman"/>
                <a:cs typeface="Times New Roman"/>
              </a:rPr>
              <a:t>  </a:t>
            </a:r>
            <a:r>
              <a:rPr dirty="0" sz="2400" spc="-10">
                <a:latin typeface="Times New Roman"/>
                <a:cs typeface="Times New Roman"/>
              </a:rPr>
              <a:t>bo’lmaydi. </a:t>
            </a:r>
            <a:r>
              <a:rPr dirty="0" sz="2400">
                <a:latin typeface="Times New Roman"/>
                <a:cs typeface="Times New Roman"/>
              </a:rPr>
              <a:t>Mustamlaka</a:t>
            </a:r>
            <a:r>
              <a:rPr dirty="0" sz="2400" spc="5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mamlakatning  ma`naviy</a:t>
            </a:r>
            <a:r>
              <a:rPr dirty="0" sz="2400" spc="5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hayotida</a:t>
            </a:r>
            <a:r>
              <a:rPr dirty="0" sz="2400" spc="57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mustamlakachilarning </a:t>
            </a:r>
            <a:r>
              <a:rPr dirty="0" sz="2400">
                <a:latin typeface="Times New Roman"/>
                <a:cs typeface="Times New Roman"/>
              </a:rPr>
              <a:t>qadriyatlari</a:t>
            </a:r>
            <a:r>
              <a:rPr dirty="0" sz="2400" spc="2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ustuvor</a:t>
            </a:r>
            <a:r>
              <a:rPr dirty="0" sz="2400" spc="254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bo’lishi</a:t>
            </a:r>
            <a:r>
              <a:rPr dirty="0" sz="2400" spc="2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aniq.</a:t>
            </a:r>
            <a:r>
              <a:rPr dirty="0" sz="2400" spc="2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Faqat</a:t>
            </a:r>
            <a:r>
              <a:rPr dirty="0" sz="2400" spc="2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mustaqillikkina</a:t>
            </a:r>
            <a:r>
              <a:rPr dirty="0" sz="2400" spc="2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ushbu</a:t>
            </a:r>
            <a:r>
              <a:rPr dirty="0" sz="2400" spc="254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holatni </a:t>
            </a:r>
            <a:r>
              <a:rPr dirty="0" sz="2400">
                <a:latin typeface="Times New Roman"/>
                <a:cs typeface="Times New Roman"/>
              </a:rPr>
              <a:t>tubdan</a:t>
            </a:r>
            <a:r>
              <a:rPr dirty="0" sz="2400" spc="4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o’zgartiradi,</a:t>
            </a:r>
            <a:r>
              <a:rPr dirty="0" sz="2400" spc="39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mamlakatning</a:t>
            </a:r>
            <a:r>
              <a:rPr dirty="0" sz="2400" spc="4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40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majmuasini</a:t>
            </a:r>
            <a:r>
              <a:rPr dirty="0" sz="2400" spc="400">
                <a:latin typeface="Times New Roman"/>
                <a:cs typeface="Times New Roman"/>
              </a:rPr>
              <a:t>  </a:t>
            </a:r>
            <a:r>
              <a:rPr dirty="0" sz="2400" spc="-10">
                <a:latin typeface="Times New Roman"/>
                <a:cs typeface="Times New Roman"/>
              </a:rPr>
              <a:t>jahon </a:t>
            </a:r>
            <a:r>
              <a:rPr dirty="0" sz="2400">
                <a:latin typeface="Times New Roman"/>
                <a:cs typeface="Times New Roman"/>
              </a:rPr>
              <a:t>tizimining</a:t>
            </a:r>
            <a:r>
              <a:rPr dirty="0" sz="2400" spc="2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teng</a:t>
            </a:r>
            <a:r>
              <a:rPr dirty="0" sz="2400" spc="2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huquqli</a:t>
            </a:r>
            <a:r>
              <a:rPr dirty="0" sz="2400" spc="2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2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haqiqiy</a:t>
            </a:r>
            <a:r>
              <a:rPr dirty="0" sz="2400" spc="2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qismiga</a:t>
            </a:r>
            <a:r>
              <a:rPr dirty="0" sz="2400" spc="2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aylantiradi.</a:t>
            </a:r>
            <a:r>
              <a:rPr dirty="0" sz="2400" spc="2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Shu</a:t>
            </a:r>
            <a:r>
              <a:rPr dirty="0" sz="2400" spc="28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sababdan </a:t>
            </a:r>
            <a:r>
              <a:rPr dirty="0" sz="2400">
                <a:latin typeface="Times New Roman"/>
                <a:cs typeface="Times New Roman"/>
              </a:rPr>
              <a:t>ham</a:t>
            </a:r>
            <a:r>
              <a:rPr dirty="0" sz="2400" spc="1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istiqlol</a:t>
            </a:r>
            <a:r>
              <a:rPr dirty="0" sz="2400" spc="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yangi</a:t>
            </a:r>
            <a:r>
              <a:rPr dirty="0" sz="2400" spc="1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1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tizimini</a:t>
            </a:r>
            <a:r>
              <a:rPr dirty="0" sz="2400" spc="1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shakllantirishni</a:t>
            </a:r>
            <a:r>
              <a:rPr dirty="0" sz="2400" spc="1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taqozo</a:t>
            </a:r>
            <a:r>
              <a:rPr dirty="0" sz="2400" spc="1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qildi.</a:t>
            </a:r>
            <a:r>
              <a:rPr dirty="0" sz="2400" spc="13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Bu </a:t>
            </a:r>
            <a:r>
              <a:rPr dirty="0" sz="2400">
                <a:latin typeface="Times New Roman"/>
                <a:cs typeface="Times New Roman"/>
              </a:rPr>
              <a:t>zaruriyat</a:t>
            </a:r>
            <a:r>
              <a:rPr dirty="0" sz="2400" spc="1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esa</a:t>
            </a:r>
            <a:r>
              <a:rPr dirty="0" sz="2400" spc="1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qadriyatlarni</a:t>
            </a:r>
            <a:r>
              <a:rPr dirty="0" sz="2400" spc="1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qayta</a:t>
            </a:r>
            <a:r>
              <a:rPr dirty="0" sz="2400" spc="1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baholash,</a:t>
            </a:r>
            <a:r>
              <a:rPr dirty="0" sz="2400" spc="1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yurtimizda</a:t>
            </a:r>
            <a:r>
              <a:rPr dirty="0" sz="2400" spc="1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sharqona,</a:t>
            </a:r>
            <a:r>
              <a:rPr dirty="0" sz="2400" spc="16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azaliy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1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umuminsoniy</a:t>
            </a:r>
            <a:r>
              <a:rPr dirty="0" sz="2400" spc="1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qadrlash</a:t>
            </a:r>
            <a:r>
              <a:rPr dirty="0" sz="2400" spc="1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mezonlari</a:t>
            </a:r>
            <a:r>
              <a:rPr dirty="0" sz="2400" spc="1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ustuvor</a:t>
            </a:r>
            <a:r>
              <a:rPr dirty="0" sz="2400" spc="9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bo’lgan</a:t>
            </a:r>
            <a:r>
              <a:rPr dirty="0" sz="2400" spc="9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hayot</a:t>
            </a:r>
            <a:r>
              <a:rPr dirty="0" sz="2400" spc="95">
                <a:latin typeface="Times New Roman"/>
                <a:cs typeface="Times New Roman"/>
              </a:rPr>
              <a:t>  </a:t>
            </a:r>
            <a:r>
              <a:rPr dirty="0" sz="2400" spc="-10">
                <a:latin typeface="Times New Roman"/>
                <a:cs typeface="Times New Roman"/>
              </a:rPr>
              <a:t>tarzini </a:t>
            </a:r>
            <a:r>
              <a:rPr dirty="0" sz="2400">
                <a:latin typeface="Times New Roman"/>
                <a:cs typeface="Times New Roman"/>
              </a:rPr>
              <a:t>shakllantirish</a:t>
            </a:r>
            <a:r>
              <a:rPr dirty="0" sz="2400" spc="1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jarayoni</a:t>
            </a:r>
            <a:r>
              <a:rPr dirty="0" sz="2400" spc="1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bilan</a:t>
            </a:r>
            <a:r>
              <a:rPr dirty="0" sz="2400" spc="1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uyQunlashib</a:t>
            </a:r>
            <a:r>
              <a:rPr dirty="0" sz="2400" spc="1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ketdi.</a:t>
            </a:r>
            <a:r>
              <a:rPr dirty="0" sz="2400" spc="17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18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sohasidagi </a:t>
            </a:r>
            <a:r>
              <a:rPr dirty="0" sz="2400">
                <a:latin typeface="Times New Roman"/>
                <a:cs typeface="Times New Roman"/>
              </a:rPr>
              <a:t>o’zgarishlarga</a:t>
            </a:r>
            <a:r>
              <a:rPr dirty="0" sz="2400" spc="16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e`tibor</a:t>
            </a:r>
            <a:r>
              <a:rPr dirty="0" sz="2400" spc="16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15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bu</a:t>
            </a:r>
            <a:r>
              <a:rPr dirty="0" sz="2400" spc="16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boradagi</a:t>
            </a:r>
            <a:r>
              <a:rPr dirty="0" sz="2400" spc="16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yangi</a:t>
            </a:r>
            <a:r>
              <a:rPr dirty="0" sz="2400" spc="15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tamoyillardan</a:t>
            </a:r>
            <a:r>
              <a:rPr dirty="0" sz="2400" spc="160">
                <a:latin typeface="Times New Roman"/>
                <a:cs typeface="Times New Roman"/>
              </a:rPr>
              <a:t>  </a:t>
            </a:r>
            <a:r>
              <a:rPr dirty="0" sz="2400" spc="-10">
                <a:latin typeface="Times New Roman"/>
                <a:cs typeface="Times New Roman"/>
              </a:rPr>
              <a:t>ta`lim- </a:t>
            </a:r>
            <a:r>
              <a:rPr dirty="0" sz="2400">
                <a:latin typeface="Times New Roman"/>
                <a:cs typeface="Times New Roman"/>
              </a:rPr>
              <a:t>tarbiyada</a:t>
            </a:r>
            <a:r>
              <a:rPr dirty="0" sz="2400" spc="20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foydalanish</a:t>
            </a:r>
            <a:r>
              <a:rPr dirty="0" sz="2400" spc="19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ehtiyoji</a:t>
            </a:r>
            <a:r>
              <a:rPr dirty="0" sz="2400" spc="195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oshayotganligining</a:t>
            </a:r>
            <a:r>
              <a:rPr dirty="0" sz="2400" spc="204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sababi</a:t>
            </a:r>
            <a:r>
              <a:rPr dirty="0" sz="2400" spc="190">
                <a:latin typeface="Times New Roman"/>
                <a:cs typeface="Times New Roman"/>
              </a:rPr>
              <a:t>  </a:t>
            </a:r>
            <a:r>
              <a:rPr dirty="0" sz="2400">
                <a:latin typeface="Times New Roman"/>
                <a:cs typeface="Times New Roman"/>
              </a:rPr>
              <a:t>ham</a:t>
            </a:r>
            <a:r>
              <a:rPr dirty="0" sz="2400" spc="190">
                <a:latin typeface="Times New Roman"/>
                <a:cs typeface="Times New Roman"/>
              </a:rPr>
              <a:t>  </a:t>
            </a:r>
            <a:r>
              <a:rPr dirty="0" sz="2400" spc="-25">
                <a:latin typeface="Times New Roman"/>
                <a:cs typeface="Times New Roman"/>
              </a:rPr>
              <a:t>ana </a:t>
            </a:r>
            <a:r>
              <a:rPr dirty="0" sz="2400" spc="-10">
                <a:latin typeface="Times New Roman"/>
                <a:cs typeface="Times New Roman"/>
              </a:rPr>
              <a:t>shunda.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0388" y="182879"/>
            <a:ext cx="4400550" cy="335813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7" y="1543811"/>
            <a:ext cx="4315206" cy="263880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4252" y="3941064"/>
            <a:ext cx="5052822" cy="24665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08" y="1341119"/>
            <a:ext cx="3893820" cy="509016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27472" y="919352"/>
            <a:ext cx="5030470" cy="5513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2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mazmuni</a:t>
            </a:r>
            <a:r>
              <a:rPr dirty="0" sz="2000" spc="2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0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ahamiyati</a:t>
            </a:r>
            <a:r>
              <a:rPr dirty="0" sz="2000" spc="21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«baho» </a:t>
            </a:r>
            <a:r>
              <a:rPr dirty="0" sz="2000">
                <a:latin typeface="Times New Roman"/>
                <a:cs typeface="Times New Roman"/>
              </a:rPr>
              <a:t>tushunchasida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to’la-</a:t>
            </a:r>
            <a:r>
              <a:rPr dirty="0" sz="2000">
                <a:latin typeface="Times New Roman"/>
                <a:cs typeface="Times New Roman"/>
              </a:rPr>
              <a:t>to’kis</a:t>
            </a:r>
            <a:r>
              <a:rPr dirty="0" sz="2000" spc="1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aks</a:t>
            </a:r>
            <a:r>
              <a:rPr dirty="0" sz="2000" spc="1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etmasligi,</a:t>
            </a:r>
            <a:r>
              <a:rPr dirty="0" sz="2000" spc="1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turlicha </a:t>
            </a:r>
            <a:r>
              <a:rPr dirty="0" sz="2000">
                <a:latin typeface="Times New Roman"/>
                <a:cs typeface="Times New Roman"/>
              </a:rPr>
              <a:t>ifodalanishi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1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mumkin.</a:t>
            </a:r>
            <a:r>
              <a:rPr dirty="0" sz="2000" spc="1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1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haqiqiy </a:t>
            </a:r>
            <a:r>
              <a:rPr dirty="0" sz="2000">
                <a:latin typeface="Times New Roman"/>
                <a:cs typeface="Times New Roman"/>
              </a:rPr>
              <a:t>qadrini,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mazmuni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ahamiyatini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bahosiga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qarab </a:t>
            </a:r>
            <a:r>
              <a:rPr dirty="0" sz="2000">
                <a:latin typeface="Times New Roman"/>
                <a:cs typeface="Times New Roman"/>
              </a:rPr>
              <a:t>aniqlash</a:t>
            </a:r>
            <a:r>
              <a:rPr dirty="0" sz="2000" spc="3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qiyin</a:t>
            </a:r>
            <a:r>
              <a:rPr dirty="0" sz="2000" spc="3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bo’ladigan</a:t>
            </a:r>
            <a:r>
              <a:rPr dirty="0" sz="2000" spc="3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hollar</a:t>
            </a:r>
            <a:r>
              <a:rPr dirty="0" sz="2000" spc="3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3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uchraydi. </a:t>
            </a:r>
            <a:r>
              <a:rPr dirty="0" sz="2000">
                <a:latin typeface="Times New Roman"/>
                <a:cs typeface="Times New Roman"/>
              </a:rPr>
              <a:t>Aslida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qadrini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bilish,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uning </a:t>
            </a:r>
            <a:r>
              <a:rPr dirty="0" sz="2000">
                <a:latin typeface="Times New Roman"/>
                <a:cs typeface="Times New Roman"/>
              </a:rPr>
              <a:t>ahamiyatini</a:t>
            </a:r>
            <a:r>
              <a:rPr dirty="0" sz="2000" spc="10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anglab</a:t>
            </a:r>
            <a:r>
              <a:rPr dirty="0" sz="2000" spc="10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olish</a:t>
            </a:r>
            <a:r>
              <a:rPr dirty="0" sz="2000" spc="10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10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baholash</a:t>
            </a:r>
            <a:r>
              <a:rPr dirty="0" sz="2000" spc="100">
                <a:latin typeface="Times New Roman"/>
                <a:cs typeface="Times New Roman"/>
              </a:rPr>
              <a:t>  </a:t>
            </a:r>
            <a:r>
              <a:rPr dirty="0" sz="2000" spc="-25">
                <a:latin typeface="Times New Roman"/>
                <a:cs typeface="Times New Roman"/>
              </a:rPr>
              <a:t>bir-</a:t>
            </a:r>
            <a:r>
              <a:rPr dirty="0" sz="2000" spc="-20">
                <a:latin typeface="Times New Roman"/>
                <a:cs typeface="Times New Roman"/>
              </a:rPr>
              <a:t>biri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2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uzviy</a:t>
            </a:r>
            <a:r>
              <a:rPr dirty="0" sz="2000" spc="2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bog’liq</a:t>
            </a:r>
            <a:r>
              <a:rPr dirty="0" sz="2000" spc="2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jihatlarni</a:t>
            </a:r>
            <a:r>
              <a:rPr dirty="0" sz="2000" spc="254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tashkil</a:t>
            </a:r>
            <a:r>
              <a:rPr dirty="0" sz="2000" spc="24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qiladi. </a:t>
            </a: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4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ahamiyati</a:t>
            </a:r>
            <a:r>
              <a:rPr dirty="0" sz="2000" spc="4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anglab</a:t>
            </a:r>
            <a:r>
              <a:rPr dirty="0" sz="2000" spc="4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olinmasa,</a:t>
            </a:r>
            <a:r>
              <a:rPr dirty="0" sz="2000" spc="4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qadri </a:t>
            </a:r>
            <a:r>
              <a:rPr dirty="0" sz="2000">
                <a:latin typeface="Times New Roman"/>
                <a:cs typeface="Times New Roman"/>
              </a:rPr>
              <a:t>tug’ri</a:t>
            </a:r>
            <a:r>
              <a:rPr dirty="0" sz="2000" spc="2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tushunilmasa,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unga</a:t>
            </a:r>
            <a:r>
              <a:rPr dirty="0" sz="2000" spc="2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tug’ri</a:t>
            </a:r>
            <a:r>
              <a:rPr dirty="0" sz="2000" spc="2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baho</a:t>
            </a:r>
            <a:r>
              <a:rPr dirty="0" sz="2000" spc="25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berib </a:t>
            </a:r>
            <a:r>
              <a:rPr dirty="0" sz="2000">
                <a:latin typeface="Times New Roman"/>
                <a:cs typeface="Times New Roman"/>
              </a:rPr>
              <a:t>bo’lmaydi.</a:t>
            </a:r>
            <a:r>
              <a:rPr dirty="0" sz="2000" spc="4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Aynan</a:t>
            </a:r>
            <a:r>
              <a:rPr dirty="0" sz="2000" spc="4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shu</a:t>
            </a:r>
            <a:r>
              <a:rPr dirty="0" sz="2000" spc="4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ma`noda</a:t>
            </a:r>
            <a:r>
              <a:rPr dirty="0" sz="2000" spc="42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qadriyatni </a:t>
            </a:r>
            <a:r>
              <a:rPr dirty="0" sz="2000">
                <a:latin typeface="Times New Roman"/>
                <a:cs typeface="Times New Roman"/>
              </a:rPr>
              <a:t>baholash</a:t>
            </a:r>
            <a:r>
              <a:rPr dirty="0" sz="2000" spc="204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unga</a:t>
            </a:r>
            <a:r>
              <a:rPr dirty="0" sz="2000" spc="21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bo’lgan</a:t>
            </a:r>
            <a:r>
              <a:rPr dirty="0" sz="2000" spc="21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munosabatni</a:t>
            </a:r>
            <a:r>
              <a:rPr dirty="0" sz="2000" spc="215">
                <a:latin typeface="Times New Roman"/>
                <a:cs typeface="Times New Roman"/>
              </a:rPr>
              <a:t>   </a:t>
            </a:r>
            <a:r>
              <a:rPr dirty="0" sz="2000" spc="-25">
                <a:latin typeface="Times New Roman"/>
                <a:cs typeface="Times New Roman"/>
              </a:rPr>
              <a:t>ham </a:t>
            </a:r>
            <a:r>
              <a:rPr dirty="0" sz="2000">
                <a:latin typeface="Times New Roman"/>
                <a:cs typeface="Times New Roman"/>
              </a:rPr>
              <a:t>ifodalaydi,</a:t>
            </a:r>
            <a:r>
              <a:rPr dirty="0" sz="2000" spc="1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13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esa</a:t>
            </a:r>
            <a:r>
              <a:rPr dirty="0" sz="2000" spc="13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o’z</a:t>
            </a:r>
            <a:r>
              <a:rPr dirty="0" sz="2000" spc="1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navbatida</a:t>
            </a:r>
            <a:r>
              <a:rPr dirty="0" sz="2000" spc="13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kishilarning </a:t>
            </a:r>
            <a:r>
              <a:rPr dirty="0" sz="2000">
                <a:latin typeface="Times New Roman"/>
                <a:cs typeface="Times New Roman"/>
              </a:rPr>
              <a:t>talablari,</a:t>
            </a:r>
            <a:r>
              <a:rPr dirty="0" sz="2000" spc="28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ehtiyojlari</a:t>
            </a:r>
            <a:r>
              <a:rPr dirty="0" sz="2000" spc="28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7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maqsadlari</a:t>
            </a:r>
            <a:r>
              <a:rPr dirty="0" sz="2000" spc="285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bilan </a:t>
            </a:r>
            <a:r>
              <a:rPr dirty="0" sz="2000">
                <a:latin typeface="Times New Roman"/>
                <a:cs typeface="Times New Roman"/>
              </a:rPr>
              <a:t>bog’liqdir.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Qadriyatni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baholashda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qancha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hilma- </a:t>
            </a:r>
            <a:r>
              <a:rPr dirty="0" sz="2000">
                <a:latin typeface="Times New Roman"/>
                <a:cs typeface="Times New Roman"/>
              </a:rPr>
              <a:t>hil</a:t>
            </a:r>
            <a:r>
              <a:rPr dirty="0" sz="2000" spc="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maqsad</a:t>
            </a:r>
            <a:r>
              <a:rPr dirty="0" sz="2000" spc="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ehtiyojga</a:t>
            </a:r>
            <a:r>
              <a:rPr dirty="0" sz="2000" spc="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ega</a:t>
            </a:r>
            <a:r>
              <a:rPr dirty="0" sz="2000" spc="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bo’lgan</a:t>
            </a:r>
            <a:r>
              <a:rPr dirty="0" sz="2000" spc="7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kishilar </a:t>
            </a:r>
            <a:r>
              <a:rPr dirty="0" sz="2000">
                <a:latin typeface="Times New Roman"/>
                <a:cs typeface="Times New Roman"/>
              </a:rPr>
              <a:t>ishtirok</a:t>
            </a:r>
            <a:r>
              <a:rPr dirty="0" sz="2000" spc="6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etsa,</a:t>
            </a:r>
            <a:r>
              <a:rPr dirty="0" sz="2000" spc="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uning</a:t>
            </a:r>
            <a:r>
              <a:rPr dirty="0" sz="2000" spc="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haqiqiy</a:t>
            </a:r>
            <a:r>
              <a:rPr dirty="0" sz="2000" spc="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bahosini</a:t>
            </a:r>
            <a:r>
              <a:rPr dirty="0" sz="2000" spc="6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aniqlash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shuncha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qiyinlashib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boraveradi.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695" y="3116574"/>
            <a:ext cx="3900682" cy="314173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49365" y="3148964"/>
            <a:ext cx="45840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37260" algn="l"/>
                <a:tab pos="1385570" algn="l"/>
                <a:tab pos="2472690" algn="l"/>
              </a:tabLst>
            </a:pPr>
            <a:r>
              <a:rPr dirty="0" sz="2000" spc="-10">
                <a:latin typeface="Times New Roman"/>
                <a:cs typeface="Times New Roman"/>
              </a:rPr>
              <a:t>ob`ekti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5">
                <a:latin typeface="Times New Roman"/>
                <a:cs typeface="Times New Roman"/>
              </a:rPr>
              <a:t>va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sub`ekti.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Qadriyatshunoslikda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03775" y="3453765"/>
            <a:ext cx="6132830" cy="3074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qadriyat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tushunchasi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1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tushuncha</a:t>
            </a:r>
            <a:r>
              <a:rPr dirty="0" sz="2000" spc="1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boQlangan</a:t>
            </a:r>
            <a:r>
              <a:rPr dirty="0" sz="2000" spc="17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ob`ekt </a:t>
            </a:r>
            <a:r>
              <a:rPr dirty="0" sz="2000">
                <a:latin typeface="Times New Roman"/>
                <a:cs typeface="Times New Roman"/>
              </a:rPr>
              <a:t>o’rtasida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farq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bor,</a:t>
            </a:r>
            <a:r>
              <a:rPr dirty="0" sz="2000" spc="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deb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qaraladi.</a:t>
            </a:r>
            <a:r>
              <a:rPr dirty="0" sz="2000" spc="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Agar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qadriyat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berilgan </a:t>
            </a:r>
            <a:r>
              <a:rPr dirty="0" sz="2000">
                <a:latin typeface="Times New Roman"/>
                <a:cs typeface="Times New Roman"/>
              </a:rPr>
              <a:t>qadrni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ifodalaydigan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falsafiy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tushuncha</a:t>
            </a:r>
            <a:r>
              <a:rPr dirty="0" sz="2000" spc="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sifatida</a:t>
            </a:r>
            <a:r>
              <a:rPr dirty="0" sz="2000" spc="15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qaralmasa, </a:t>
            </a:r>
            <a:r>
              <a:rPr dirty="0" sz="2000">
                <a:latin typeface="Times New Roman"/>
                <a:cs typeface="Times New Roman"/>
              </a:rPr>
              <a:t>unga</a:t>
            </a:r>
            <a:r>
              <a:rPr dirty="0" sz="2000" spc="2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ta`riflarning</a:t>
            </a:r>
            <a:r>
              <a:rPr dirty="0" sz="2000" spc="28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son-</a:t>
            </a:r>
            <a:r>
              <a:rPr dirty="0" sz="2000">
                <a:latin typeface="Times New Roman"/>
                <a:cs typeface="Times New Roman"/>
              </a:rPr>
              <a:t>sanoqsiz</a:t>
            </a:r>
            <a:r>
              <a:rPr dirty="0" sz="2000" spc="2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bo’lishi</a:t>
            </a:r>
            <a:r>
              <a:rPr dirty="0" sz="2000" spc="2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aniq.</a:t>
            </a:r>
            <a:r>
              <a:rPr dirty="0" sz="2000" spc="28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Negaki, </a:t>
            </a:r>
            <a:r>
              <a:rPr dirty="0" sz="2000">
                <a:latin typeface="Times New Roman"/>
                <a:cs typeface="Times New Roman"/>
              </a:rPr>
              <a:t>dunyoda</a:t>
            </a:r>
            <a:r>
              <a:rPr dirty="0" sz="2000" spc="4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qadrlanadigan</a:t>
            </a:r>
            <a:r>
              <a:rPr dirty="0" sz="2000" spc="4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narsalar,</a:t>
            </a:r>
            <a:r>
              <a:rPr dirty="0" sz="2000" spc="4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hodisalar,</a:t>
            </a:r>
            <a:r>
              <a:rPr dirty="0" sz="2000" spc="47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voqealar, </a:t>
            </a:r>
            <a:r>
              <a:rPr dirty="0" sz="2000">
                <a:latin typeface="Times New Roman"/>
                <a:cs typeface="Times New Roman"/>
              </a:rPr>
              <a:t>jarayonlar,</a:t>
            </a:r>
            <a:r>
              <a:rPr dirty="0" sz="2000" spc="1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joylar</a:t>
            </a:r>
            <a:r>
              <a:rPr dirty="0" sz="2000" spc="20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1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sifatlar,</a:t>
            </a:r>
            <a:r>
              <a:rPr dirty="0" sz="2000" spc="20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ideal</a:t>
            </a:r>
            <a:r>
              <a:rPr dirty="0" sz="2000" spc="1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maqsadlar</a:t>
            </a:r>
            <a:r>
              <a:rPr dirty="0" sz="2000" spc="2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nihoyatda </a:t>
            </a:r>
            <a:r>
              <a:rPr dirty="0" sz="2000">
                <a:latin typeface="Times New Roman"/>
                <a:cs typeface="Times New Roman"/>
              </a:rPr>
              <a:t>ko’p.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Qadriyat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tushunchasi</a:t>
            </a:r>
            <a:r>
              <a:rPr dirty="0" sz="2000" spc="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esa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ularning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birortasi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uchun tug’ridan-</a:t>
            </a:r>
            <a:r>
              <a:rPr dirty="0" sz="2000">
                <a:latin typeface="Times New Roman"/>
                <a:cs typeface="Times New Roman"/>
              </a:rPr>
              <a:t>tug’ri</a:t>
            </a:r>
            <a:r>
              <a:rPr dirty="0" sz="2000" spc="30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ism,</a:t>
            </a:r>
            <a:r>
              <a:rPr dirty="0" sz="2000" spc="30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atama</a:t>
            </a:r>
            <a:r>
              <a:rPr dirty="0" sz="2000" spc="30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yoki</a:t>
            </a:r>
            <a:r>
              <a:rPr dirty="0" sz="2000" spc="29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bevosita</a:t>
            </a:r>
            <a:r>
              <a:rPr dirty="0" sz="2000" spc="29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nom</a:t>
            </a:r>
            <a:r>
              <a:rPr dirty="0" sz="2000" spc="29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bo’la </a:t>
            </a:r>
            <a:r>
              <a:rPr dirty="0" sz="2000">
                <a:latin typeface="Times New Roman"/>
                <a:cs typeface="Times New Roman"/>
              </a:rPr>
              <a:t>olmaydi,</a:t>
            </a:r>
            <a:r>
              <a:rPr dirty="0" sz="2000" spc="1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balki</a:t>
            </a:r>
            <a:r>
              <a:rPr dirty="0" sz="2000" spc="114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ularning</a:t>
            </a:r>
            <a:r>
              <a:rPr dirty="0" sz="2000" spc="13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qadrini</a:t>
            </a:r>
            <a:r>
              <a:rPr dirty="0" sz="2000" spc="12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anglatadigan</a:t>
            </a:r>
            <a:r>
              <a:rPr dirty="0" sz="2000" spc="13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tushuncha </a:t>
            </a:r>
            <a:r>
              <a:rPr dirty="0" sz="2000">
                <a:latin typeface="Times New Roman"/>
                <a:cs typeface="Times New Roman"/>
              </a:rPr>
              <a:t>sifatida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namoyon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bo’ladi.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184" y="406908"/>
            <a:ext cx="3699510" cy="243916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3540" y="23875"/>
            <a:ext cx="5785485" cy="34563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2232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jarayonlar.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Odamlar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bitta </a:t>
            </a:r>
            <a:r>
              <a:rPr dirty="0" sz="2000">
                <a:latin typeface="Times New Roman"/>
                <a:cs typeface="Times New Roman"/>
              </a:rPr>
              <a:t>jamiyatda,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davrda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o’xshash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sharoitlarda </a:t>
            </a:r>
            <a:r>
              <a:rPr dirty="0" sz="2000">
                <a:latin typeface="Times New Roman"/>
                <a:cs typeface="Times New Roman"/>
              </a:rPr>
              <a:t>yashayotganliklariga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qaramasdan,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yoki</a:t>
            </a:r>
            <a:r>
              <a:rPr dirty="0" sz="2000" spc="-25">
                <a:latin typeface="Times New Roman"/>
                <a:cs typeface="Times New Roman"/>
              </a:rPr>
              <a:t> bu </a:t>
            </a:r>
            <a:r>
              <a:rPr dirty="0" sz="2000">
                <a:latin typeface="Times New Roman"/>
                <a:cs typeface="Times New Roman"/>
              </a:rPr>
              <a:t>narsaning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turlicha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anglab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olinadi, </a:t>
            </a:r>
            <a:r>
              <a:rPr dirty="0" sz="2000">
                <a:latin typeface="Times New Roman"/>
                <a:cs typeface="Times New Roman"/>
              </a:rPr>
              <a:t>tushuniladi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talqin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qilinadi.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jarayonlar </a:t>
            </a:r>
            <a:r>
              <a:rPr dirty="0" sz="2000">
                <a:latin typeface="Times New Roman"/>
                <a:cs typeface="Times New Roman"/>
              </a:rPr>
              <a:t>ta`sirida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kishilarning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tug’risidagi </a:t>
            </a:r>
            <a:r>
              <a:rPr dirty="0" sz="2000">
                <a:latin typeface="Times New Roman"/>
                <a:cs typeface="Times New Roman"/>
              </a:rPr>
              <a:t>tasavvuri,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qarashlari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o’zgaradi,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esa </a:t>
            </a:r>
            <a:r>
              <a:rPr dirty="0" sz="2000" spc="-10">
                <a:latin typeface="Times New Roman"/>
                <a:cs typeface="Times New Roman"/>
              </a:rPr>
              <a:t>taraqqiyot </a:t>
            </a:r>
            <a:r>
              <a:rPr dirty="0" sz="2000">
                <a:latin typeface="Times New Roman"/>
                <a:cs typeface="Times New Roman"/>
              </a:rPr>
              <a:t>jarayonida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odamlarning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turmush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sharoitlari, </a:t>
            </a:r>
            <a:r>
              <a:rPr dirty="0" sz="2000">
                <a:latin typeface="Times New Roman"/>
                <a:cs typeface="Times New Roman"/>
              </a:rPr>
              <a:t>hayoti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ma`naviy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qiyofasidagi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o’zgarishlar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bog’liqdir.</a:t>
            </a:r>
            <a:endParaRPr sz="2000">
              <a:latin typeface="Times New Roman"/>
              <a:cs typeface="Times New Roman"/>
            </a:endParaRPr>
          </a:p>
          <a:p>
            <a:pPr marL="4432935">
              <a:lnSpc>
                <a:spcPct val="100000"/>
              </a:lnSpc>
              <a:spcBef>
                <a:spcPts val="610"/>
              </a:spcBef>
            </a:pPr>
            <a:r>
              <a:rPr dirty="0" sz="2000" spc="-10">
                <a:latin typeface="Times New Roman"/>
                <a:cs typeface="Times New Roman"/>
              </a:rPr>
              <a:t>Qadriyatning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75843" y="582930"/>
            <a:ext cx="7364095" cy="5513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Ana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shunga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ko’ra,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hammada</a:t>
            </a:r>
            <a:r>
              <a:rPr dirty="0" sz="2000" spc="5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qadrlash</a:t>
            </a:r>
            <a:r>
              <a:rPr dirty="0" sz="2000" spc="5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tuyg’usi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doimo</a:t>
            </a:r>
            <a:r>
              <a:rPr dirty="0" sz="2000" spc="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bir</a:t>
            </a:r>
            <a:r>
              <a:rPr dirty="0" sz="2000" spc="50">
                <a:latin typeface="Times New Roman"/>
                <a:cs typeface="Times New Roman"/>
              </a:rPr>
              <a:t>  </a:t>
            </a:r>
            <a:r>
              <a:rPr dirty="0" sz="2000" spc="-25">
                <a:latin typeface="Times New Roman"/>
                <a:cs typeface="Times New Roman"/>
              </a:rPr>
              <a:t>hil </a:t>
            </a:r>
            <a:r>
              <a:rPr dirty="0" sz="2000">
                <a:latin typeface="Times New Roman"/>
                <a:cs typeface="Times New Roman"/>
              </a:rPr>
              <a:t>bo’lavermaydi,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ijobiy</a:t>
            </a:r>
            <a:r>
              <a:rPr dirty="0" sz="2000" spc="25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salbiy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qarashlar,</a:t>
            </a:r>
            <a:r>
              <a:rPr dirty="0" sz="2000" spc="2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turli</a:t>
            </a:r>
            <a:r>
              <a:rPr dirty="0" sz="2000" spc="25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hil</a:t>
            </a:r>
            <a:r>
              <a:rPr dirty="0" sz="2000" spc="2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jihatlar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</a:t>
            </a:r>
            <a:r>
              <a:rPr dirty="0" sz="2000" spc="2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qanday </a:t>
            </a: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8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qarama-</a:t>
            </a:r>
            <a:r>
              <a:rPr dirty="0" sz="2000">
                <a:latin typeface="Times New Roman"/>
                <a:cs typeface="Times New Roman"/>
              </a:rPr>
              <a:t>qarshi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tomonlarini</a:t>
            </a:r>
            <a:r>
              <a:rPr dirty="0" sz="2000" spc="8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tashkil</a:t>
            </a:r>
            <a:r>
              <a:rPr dirty="0" sz="2000" spc="8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qiladi.</a:t>
            </a:r>
            <a:r>
              <a:rPr dirty="0" sz="2000" spc="8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Ijobiyligi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 spc="-25">
                <a:latin typeface="Times New Roman"/>
                <a:cs typeface="Times New Roman"/>
              </a:rPr>
              <a:t>va </a:t>
            </a:r>
            <a:r>
              <a:rPr dirty="0" sz="2000">
                <a:latin typeface="Times New Roman"/>
                <a:cs typeface="Times New Roman"/>
              </a:rPr>
              <a:t>salbiyligi,</a:t>
            </a:r>
            <a:r>
              <a:rPr dirty="0" sz="2000" spc="2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baholanishi</a:t>
            </a:r>
            <a:r>
              <a:rPr dirty="0" sz="2000" spc="2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ahamiyatiga</a:t>
            </a:r>
            <a:r>
              <a:rPr dirty="0" sz="2000" spc="2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ko’ra</a:t>
            </a:r>
            <a:r>
              <a:rPr dirty="0" sz="2000" spc="25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bir-</a:t>
            </a:r>
            <a:r>
              <a:rPr dirty="0" sz="2000">
                <a:latin typeface="Times New Roman"/>
                <a:cs typeface="Times New Roman"/>
              </a:rPr>
              <a:t>biriga</a:t>
            </a:r>
            <a:r>
              <a:rPr dirty="0" sz="2000" spc="2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mutlaqo</a:t>
            </a:r>
            <a:r>
              <a:rPr dirty="0" sz="2000" spc="254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ziddek </a:t>
            </a:r>
            <a:r>
              <a:rPr dirty="0" sz="2000">
                <a:latin typeface="Times New Roman"/>
                <a:cs typeface="Times New Roman"/>
              </a:rPr>
              <a:t>bo’lib</a:t>
            </a:r>
            <a:r>
              <a:rPr dirty="0" sz="2000" spc="20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ko’rinadigan</a:t>
            </a:r>
            <a:r>
              <a:rPr dirty="0" sz="2000" spc="2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yahshilik</a:t>
            </a:r>
            <a:r>
              <a:rPr dirty="0" sz="2000" spc="20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yomonlik,</a:t>
            </a:r>
            <a:r>
              <a:rPr dirty="0" sz="2000" spc="2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haqiqat</a:t>
            </a:r>
            <a:r>
              <a:rPr dirty="0" sz="2000" spc="1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haqsizlik,</a:t>
            </a:r>
            <a:r>
              <a:rPr dirty="0" sz="2000" spc="2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baht- </a:t>
            </a:r>
            <a:r>
              <a:rPr dirty="0" sz="2000">
                <a:latin typeface="Times New Roman"/>
                <a:cs typeface="Times New Roman"/>
              </a:rPr>
              <a:t>saodat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 spc="-20">
                <a:latin typeface="Times New Roman"/>
                <a:cs typeface="Times New Roman"/>
              </a:rPr>
              <a:t>Qam-</a:t>
            </a:r>
            <a:r>
              <a:rPr dirty="0" sz="2000">
                <a:latin typeface="Times New Roman"/>
                <a:cs typeface="Times New Roman"/>
              </a:rPr>
              <a:t>kulfat,</a:t>
            </a:r>
            <a:r>
              <a:rPr dirty="0" sz="2000" spc="27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taraqqiyot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6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tanazzul</a:t>
            </a:r>
            <a:r>
              <a:rPr dirty="0" sz="2000" spc="26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kabi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tushunchalar </a:t>
            </a:r>
            <a:r>
              <a:rPr dirty="0" sz="2000">
                <a:latin typeface="Times New Roman"/>
                <a:cs typeface="Times New Roman"/>
              </a:rPr>
              <a:t>hayotning</a:t>
            </a:r>
            <a:r>
              <a:rPr dirty="0" sz="2000" spc="240">
                <a:latin typeface="Times New Roman"/>
                <a:cs typeface="Times New Roman"/>
              </a:rPr>
              <a:t>  </a:t>
            </a:r>
            <a:r>
              <a:rPr dirty="0" sz="2000" spc="-15">
                <a:latin typeface="Times New Roman"/>
                <a:cs typeface="Times New Roman"/>
              </a:rPr>
              <a:t>bir-</a:t>
            </a:r>
            <a:r>
              <a:rPr dirty="0" sz="2000">
                <a:latin typeface="Times New Roman"/>
                <a:cs typeface="Times New Roman"/>
              </a:rPr>
              <a:t>biriga</a:t>
            </a:r>
            <a:r>
              <a:rPr dirty="0" sz="2000" spc="254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zid</a:t>
            </a:r>
            <a:r>
              <a:rPr dirty="0" sz="2000" spc="254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chambarchas</a:t>
            </a:r>
            <a:r>
              <a:rPr dirty="0" sz="2000" spc="254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bog’langan</a:t>
            </a:r>
            <a:r>
              <a:rPr dirty="0" sz="2000" spc="26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tomonlarini ifodalaydi.</a:t>
            </a:r>
            <a:endParaRPr sz="20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Shuni</a:t>
            </a:r>
            <a:r>
              <a:rPr dirty="0" sz="2000" spc="8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alohida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ta`kidlash</a:t>
            </a:r>
            <a:r>
              <a:rPr dirty="0" sz="2000" spc="9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kerakki,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jamiyatning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rivoji</a:t>
            </a:r>
            <a:r>
              <a:rPr dirty="0" sz="2000" spc="85">
                <a:latin typeface="Times New Roman"/>
                <a:cs typeface="Times New Roman"/>
              </a:rPr>
              <a:t>  </a:t>
            </a:r>
            <a:r>
              <a:rPr dirty="0" sz="2000" spc="-25">
                <a:latin typeface="Times New Roman"/>
                <a:cs typeface="Times New Roman"/>
              </a:rPr>
              <a:t>va </a:t>
            </a:r>
            <a:r>
              <a:rPr dirty="0" sz="2000">
                <a:latin typeface="Times New Roman"/>
                <a:cs typeface="Times New Roman"/>
              </a:rPr>
              <a:t>kishilar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hayotining</a:t>
            </a:r>
            <a:r>
              <a:rPr dirty="0" sz="2000" spc="1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turli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davrlarida</a:t>
            </a:r>
            <a:r>
              <a:rPr dirty="0" sz="2000" spc="1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turlicha</a:t>
            </a:r>
            <a:r>
              <a:rPr dirty="0" sz="2000" spc="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</a:t>
            </a:r>
            <a:r>
              <a:rPr dirty="0" sz="2000" spc="1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kasb</a:t>
            </a:r>
            <a:r>
              <a:rPr dirty="0" sz="2000" spc="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etadi,</a:t>
            </a:r>
            <a:r>
              <a:rPr dirty="0" sz="2000" spc="1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tarixiy </a:t>
            </a:r>
            <a:r>
              <a:rPr dirty="0" sz="2000">
                <a:latin typeface="Times New Roman"/>
                <a:cs typeface="Times New Roman"/>
              </a:rPr>
              <a:t>zaruriyatga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mos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ravishda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goh u, goh bu qadriyat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taraqqiyotning </a:t>
            </a:r>
            <a:r>
              <a:rPr dirty="0" sz="2000">
                <a:latin typeface="Times New Roman"/>
                <a:cs typeface="Times New Roman"/>
              </a:rPr>
              <a:t>eng</a:t>
            </a:r>
            <a:r>
              <a:rPr dirty="0" sz="2000" spc="-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oldingi</a:t>
            </a:r>
            <a:r>
              <a:rPr dirty="0" sz="2000" spc="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pog’onasiga</a:t>
            </a:r>
            <a:r>
              <a:rPr dirty="0" sz="2000" spc="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chiqib</a:t>
            </a:r>
            <a:r>
              <a:rPr dirty="0" sz="2000" spc="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oladi,</a:t>
            </a:r>
            <a:r>
              <a:rPr dirty="0" sz="2000" spc="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boshqalarini</a:t>
            </a:r>
            <a:r>
              <a:rPr dirty="0" sz="2000" spc="5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hiralashtirganday </a:t>
            </a:r>
            <a:r>
              <a:rPr dirty="0" sz="2000">
                <a:latin typeface="Times New Roman"/>
                <a:cs typeface="Times New Roman"/>
              </a:rPr>
              <a:t>bo’lib</a:t>
            </a:r>
            <a:r>
              <a:rPr dirty="0" sz="2000" spc="29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tuyuladi.</a:t>
            </a:r>
            <a:r>
              <a:rPr dirty="0" sz="2000" spc="28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Natijada</a:t>
            </a:r>
            <a:r>
              <a:rPr dirty="0" sz="2000" spc="29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29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rivojlanish</a:t>
            </a:r>
            <a:r>
              <a:rPr dirty="0" sz="2000" spc="29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285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taraqqiyot </a:t>
            </a:r>
            <a:r>
              <a:rPr dirty="0" sz="2000">
                <a:latin typeface="Times New Roman"/>
                <a:cs typeface="Times New Roman"/>
              </a:rPr>
              <a:t>qonuniyatlariga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mos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ravishda,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oldinga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chiqib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olgan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qadriyatni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barqaror </a:t>
            </a:r>
            <a:r>
              <a:rPr dirty="0" sz="2000">
                <a:latin typeface="Times New Roman"/>
                <a:cs typeface="Times New Roman"/>
              </a:rPr>
              <a:t>qilishga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intilish</a:t>
            </a:r>
            <a:r>
              <a:rPr dirty="0" sz="2000" spc="2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nisbatan</a:t>
            </a:r>
            <a:r>
              <a:rPr dirty="0" sz="2000" spc="2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kuchayadi.</a:t>
            </a:r>
            <a:r>
              <a:rPr dirty="0" sz="2000" spc="2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Masalan,</a:t>
            </a:r>
            <a:r>
              <a:rPr dirty="0" sz="2000" spc="2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yurtni</a:t>
            </a:r>
            <a:r>
              <a:rPr dirty="0" sz="2000" spc="2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yov</a:t>
            </a:r>
            <a:r>
              <a:rPr dirty="0" sz="2000" spc="2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bosganida</a:t>
            </a:r>
            <a:r>
              <a:rPr dirty="0" sz="2000" spc="270">
                <a:latin typeface="Times New Roman"/>
                <a:cs typeface="Times New Roman"/>
              </a:rPr>
              <a:t> </a:t>
            </a:r>
            <a:r>
              <a:rPr dirty="0" sz="2000" spc="-50">
                <a:latin typeface="Times New Roman"/>
                <a:cs typeface="Times New Roman"/>
              </a:rPr>
              <a:t>– </a:t>
            </a:r>
            <a:r>
              <a:rPr dirty="0" sz="2000">
                <a:latin typeface="Times New Roman"/>
                <a:cs typeface="Times New Roman"/>
              </a:rPr>
              <a:t>ozodlik,</a:t>
            </a:r>
            <a:r>
              <a:rPr dirty="0" sz="2000" spc="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imperiya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hukmronligi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nihoyasida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-istiqlol,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urush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davrida</a:t>
            </a:r>
            <a:r>
              <a:rPr dirty="0" sz="2000" spc="45">
                <a:latin typeface="Times New Roman"/>
                <a:cs typeface="Times New Roman"/>
              </a:rPr>
              <a:t>  </a:t>
            </a:r>
            <a:r>
              <a:rPr dirty="0" sz="2000" spc="-50">
                <a:latin typeface="Times New Roman"/>
                <a:cs typeface="Times New Roman"/>
              </a:rPr>
              <a:t>- </a:t>
            </a:r>
            <a:r>
              <a:rPr dirty="0" sz="2000">
                <a:latin typeface="Times New Roman"/>
                <a:cs typeface="Times New Roman"/>
              </a:rPr>
              <a:t>tinchlik,</a:t>
            </a:r>
            <a:r>
              <a:rPr dirty="0" sz="2000" spc="38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tutqunlikda</a:t>
            </a:r>
            <a:r>
              <a:rPr dirty="0" sz="2000" spc="38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-</a:t>
            </a:r>
            <a:r>
              <a:rPr dirty="0" sz="2000" spc="38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erkinlik,</a:t>
            </a:r>
            <a:r>
              <a:rPr dirty="0" sz="2000" spc="38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kasal</a:t>
            </a:r>
            <a:r>
              <a:rPr dirty="0" sz="2000" spc="37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38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bemorlik</a:t>
            </a:r>
            <a:r>
              <a:rPr dirty="0" sz="2000" spc="38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onlarida</a:t>
            </a:r>
            <a:r>
              <a:rPr dirty="0" sz="2000" spc="385">
                <a:latin typeface="Times New Roman"/>
                <a:cs typeface="Times New Roman"/>
              </a:rPr>
              <a:t>  </a:t>
            </a:r>
            <a:r>
              <a:rPr dirty="0" sz="2000" spc="-50">
                <a:latin typeface="Times New Roman"/>
                <a:cs typeface="Times New Roman"/>
              </a:rPr>
              <a:t>- </a:t>
            </a:r>
            <a:r>
              <a:rPr dirty="0" sz="2000">
                <a:latin typeface="Times New Roman"/>
                <a:cs typeface="Times New Roman"/>
              </a:rPr>
              <a:t>salomatlikning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oshib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ketadi,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ularga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intilish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kuchayadi.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3523"/>
            <a:ext cx="4549902" cy="27927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69002" y="519430"/>
            <a:ext cx="6626225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1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tizimi.</a:t>
            </a:r>
            <a:r>
              <a:rPr dirty="0" sz="2000" spc="1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Har</a:t>
            </a:r>
            <a:r>
              <a:rPr dirty="0" sz="2000" spc="1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qanday</a:t>
            </a:r>
            <a:r>
              <a:rPr dirty="0" sz="2000" spc="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jamiyat,</a:t>
            </a:r>
            <a:r>
              <a:rPr dirty="0" sz="2000" spc="1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ijtimoiy-</a:t>
            </a:r>
            <a:r>
              <a:rPr dirty="0" sz="2000">
                <a:latin typeface="Times New Roman"/>
                <a:cs typeface="Times New Roman"/>
              </a:rPr>
              <a:t>tarixiy</a:t>
            </a:r>
            <a:r>
              <a:rPr dirty="0" sz="2000" spc="1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birliklar </a:t>
            </a:r>
            <a:r>
              <a:rPr dirty="0" sz="2000">
                <a:latin typeface="Times New Roman"/>
                <a:cs typeface="Times New Roman"/>
              </a:rPr>
              <a:t>(urug’,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qabila,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elat,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halq,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millat),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sub`ektlar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boshqalar </a:t>
            </a:r>
            <a:r>
              <a:rPr dirty="0" sz="2000">
                <a:latin typeface="Times New Roman"/>
                <a:cs typeface="Times New Roman"/>
              </a:rPr>
              <a:t>o’ziga</a:t>
            </a:r>
            <a:r>
              <a:rPr dirty="0" sz="2000" spc="13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hos</a:t>
            </a:r>
            <a:r>
              <a:rPr dirty="0" sz="2000" spc="13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tizimiga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ega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bo’ladi.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qadriyatlar </a:t>
            </a:r>
            <a:r>
              <a:rPr dirty="0" sz="2000">
                <a:latin typeface="Times New Roman"/>
                <a:cs typeface="Times New Roman"/>
              </a:rPr>
              <a:t>tizimida</a:t>
            </a:r>
            <a:r>
              <a:rPr dirty="0" sz="2000" spc="2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asosiy</a:t>
            </a:r>
            <a:r>
              <a:rPr dirty="0" sz="2000" spc="2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bo’lmagan</a:t>
            </a:r>
            <a:r>
              <a:rPr dirty="0" sz="2000" spc="2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3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muayyan</a:t>
            </a:r>
            <a:r>
              <a:rPr dirty="0" sz="2000" spc="3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qatorni</a:t>
            </a:r>
            <a:r>
              <a:rPr dirty="0" sz="2000" spc="30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tashkil </a:t>
            </a:r>
            <a:r>
              <a:rPr dirty="0" sz="2000">
                <a:latin typeface="Times New Roman"/>
                <a:cs typeface="Times New Roman"/>
              </a:rPr>
              <a:t>qiladi,</a:t>
            </a:r>
            <a:r>
              <a:rPr dirty="0" sz="2000" spc="1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turli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holatlarda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namoyon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bo’ladi.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Jamiyat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rivojining </a:t>
            </a:r>
            <a:r>
              <a:rPr dirty="0" sz="2000">
                <a:latin typeface="Times New Roman"/>
                <a:cs typeface="Times New Roman"/>
              </a:rPr>
              <a:t>muayyan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davri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yoki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biror</a:t>
            </a:r>
            <a:r>
              <a:rPr dirty="0" sz="2000" spc="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davlatda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ana</a:t>
            </a:r>
            <a:r>
              <a:rPr dirty="0" sz="2000" spc="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shunday</a:t>
            </a:r>
            <a:r>
              <a:rPr dirty="0" sz="2000" spc="8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qadriyatlar </a:t>
            </a:r>
            <a:r>
              <a:rPr dirty="0" sz="2000">
                <a:latin typeface="Times New Roman"/>
                <a:cs typeface="Times New Roman"/>
              </a:rPr>
              <a:t>tizimi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mavjud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bo’ladiki,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o’sha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jamiyat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davlat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kishilari, </a:t>
            </a:r>
            <a:r>
              <a:rPr dirty="0" sz="2000">
                <a:latin typeface="Times New Roman"/>
                <a:cs typeface="Times New Roman"/>
              </a:rPr>
              <a:t>ularning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faoliyati</a:t>
            </a:r>
            <a:r>
              <a:rPr dirty="0" sz="2000" spc="1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uchun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umumiy</a:t>
            </a:r>
            <a:r>
              <a:rPr dirty="0" sz="2000" spc="1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mezon</a:t>
            </a:r>
            <a:r>
              <a:rPr dirty="0" sz="2000" spc="1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vazifasini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o’taydi.</a:t>
            </a:r>
            <a:r>
              <a:rPr dirty="0" sz="2000" spc="17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Har </a:t>
            </a:r>
            <a:r>
              <a:rPr dirty="0" sz="2000">
                <a:latin typeface="Times New Roman"/>
                <a:cs typeface="Times New Roman"/>
              </a:rPr>
              <a:t>bir</a:t>
            </a:r>
            <a:r>
              <a:rPr dirty="0" sz="2000" spc="38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3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tarixiy</a:t>
            </a:r>
            <a:r>
              <a:rPr dirty="0" sz="2000" spc="3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birlik,</a:t>
            </a:r>
            <a:r>
              <a:rPr dirty="0" sz="2000" spc="3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sinf</a:t>
            </a:r>
            <a:r>
              <a:rPr dirty="0" sz="2000" spc="3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3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partiyalar</a:t>
            </a:r>
            <a:r>
              <a:rPr dirty="0" sz="2000" spc="3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3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ana</a:t>
            </a:r>
            <a:r>
              <a:rPr dirty="0" sz="2000" spc="37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shunday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81847" y="3263264"/>
            <a:ext cx="8007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faoliyat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215373" y="3263264"/>
            <a:ext cx="13589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ko’rsatadilar,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69002" y="3263264"/>
            <a:ext cx="314515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0330" algn="l"/>
                <a:tab pos="2218055" algn="l"/>
              </a:tabLst>
            </a:pPr>
            <a:r>
              <a:rPr dirty="0" sz="2000" spc="-10">
                <a:latin typeface="Times New Roman"/>
                <a:cs typeface="Times New Roman"/>
              </a:rPr>
              <a:t>qadriyatlar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tizimi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asosida</a:t>
            </a:r>
            <a:endParaRPr sz="2000">
              <a:latin typeface="Times New Roman"/>
              <a:cs typeface="Times New Roman"/>
            </a:endParaRPr>
          </a:p>
          <a:p>
            <a:pPr marL="2503170">
              <a:lnSpc>
                <a:spcPct val="100000"/>
              </a:lnSpc>
            </a:pPr>
            <a:r>
              <a:rPr dirty="0" sz="2000" spc="-10">
                <a:latin typeface="Times New Roman"/>
                <a:cs typeface="Times New Roman"/>
              </a:rPr>
              <a:t>ularga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375395" y="3263264"/>
            <a:ext cx="321754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432050">
              <a:lnSpc>
                <a:spcPct val="100000"/>
              </a:lnSpc>
              <a:spcBef>
                <a:spcPts val="105"/>
              </a:spcBef>
              <a:tabLst>
                <a:tab pos="1539875" algn="l"/>
                <a:tab pos="2248535" algn="l"/>
              </a:tabLst>
            </a:pPr>
            <a:r>
              <a:rPr dirty="0" sz="2000" spc="-10">
                <a:latin typeface="Times New Roman"/>
                <a:cs typeface="Times New Roman"/>
              </a:rPr>
              <a:t>ulardan erishishning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0">
                <a:latin typeface="Times New Roman"/>
                <a:cs typeface="Times New Roman"/>
              </a:rPr>
              <a:t>turli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usullarini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69002" y="3568065"/>
            <a:ext cx="222948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763395" algn="l"/>
              </a:tabLst>
            </a:pPr>
            <a:r>
              <a:rPr dirty="0" sz="2000" spc="-10">
                <a:latin typeface="Times New Roman"/>
                <a:cs typeface="Times New Roman"/>
              </a:rPr>
              <a:t>foydalanadilar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0">
                <a:latin typeface="Times New Roman"/>
                <a:cs typeface="Times New Roman"/>
              </a:rPr>
              <a:t>yoki </a:t>
            </a:r>
            <a:r>
              <a:rPr dirty="0" sz="2000" spc="-10">
                <a:latin typeface="Times New Roman"/>
                <a:cs typeface="Times New Roman"/>
              </a:rPr>
              <a:t>qo’llaydilar.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4659" y="3941065"/>
            <a:ext cx="3818382" cy="282016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0641" y="4723891"/>
            <a:ext cx="521081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yoki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qadriyatning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ahamiyatini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aniqlashda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ana </a:t>
            </a:r>
            <a:r>
              <a:rPr dirty="0" sz="2000">
                <a:latin typeface="Times New Roman"/>
                <a:cs typeface="Times New Roman"/>
              </a:rPr>
              <a:t>shunday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tizimlar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mavjud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ekanligini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unutmaslik, </a:t>
            </a:r>
            <a:r>
              <a:rPr dirty="0" sz="2000">
                <a:latin typeface="Times New Roman"/>
                <a:cs typeface="Times New Roman"/>
              </a:rPr>
              <a:t>uning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biror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ijtimoiy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birlik,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soha,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jarayon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va </a:t>
            </a:r>
            <a:r>
              <a:rPr dirty="0" sz="2000">
                <a:latin typeface="Times New Roman"/>
                <a:cs typeface="Times New Roman"/>
              </a:rPr>
              <a:t>boshqalar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uchun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qanday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mavqega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ega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ekanligini </a:t>
            </a:r>
            <a:r>
              <a:rPr dirty="0" sz="2000">
                <a:latin typeface="Times New Roman"/>
                <a:cs typeface="Times New Roman"/>
              </a:rPr>
              <a:t>nazardan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qochirmaslik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lozim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12265">
              <a:lnSpc>
                <a:spcPct val="100000"/>
              </a:lnSpc>
              <a:spcBef>
                <a:spcPts val="95"/>
              </a:spcBef>
            </a:pPr>
            <a:r>
              <a:rPr dirty="0"/>
              <a:t>Eʼtiboringiz</a:t>
            </a:r>
            <a:r>
              <a:rPr dirty="0" spc="-150"/>
              <a:t> </a:t>
            </a:r>
            <a:r>
              <a:rPr dirty="0"/>
              <a:t>uchun</a:t>
            </a:r>
            <a:r>
              <a:rPr dirty="0" spc="-140"/>
              <a:t> </a:t>
            </a:r>
            <a:r>
              <a:rPr dirty="0" spc="-10"/>
              <a:t>rahmat!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420356" y="-4572"/>
            <a:ext cx="4772660" cy="6868159"/>
            <a:chOff x="7420356" y="-4572"/>
            <a:chExt cx="4772660" cy="6868159"/>
          </a:xfrm>
        </p:grpSpPr>
        <p:sp>
          <p:nvSpPr>
            <p:cNvPr id="3" name="object 3" descr="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82100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1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1" y="6857996"/>
                  </a:lnTo>
                  <a:lnTo>
                    <a:pt x="3006851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1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9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40791" y="507491"/>
            <a:ext cx="4255135" cy="114300"/>
          </a:xfrm>
          <a:custGeom>
            <a:avLst/>
            <a:gdLst/>
            <a:ahLst/>
            <a:cxnLst/>
            <a:rect l="l" t="t" r="r" b="b"/>
            <a:pathLst>
              <a:path w="4255135" h="114300">
                <a:moveTo>
                  <a:pt x="4255008" y="0"/>
                </a:moveTo>
                <a:lnTo>
                  <a:pt x="0" y="0"/>
                </a:lnTo>
                <a:lnTo>
                  <a:pt x="0" y="114300"/>
                </a:lnTo>
                <a:lnTo>
                  <a:pt x="4255008" y="114300"/>
                </a:lnTo>
                <a:lnTo>
                  <a:pt x="4255008" y="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7691" y="330708"/>
            <a:ext cx="5919216" cy="553821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07340" y="758774"/>
            <a:ext cx="526669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471930" algn="l"/>
                <a:tab pos="3429000" algn="l"/>
                <a:tab pos="4460875" algn="l"/>
              </a:tabLst>
            </a:pPr>
            <a:r>
              <a:rPr dirty="0" sz="2400" spc="-10">
                <a:solidFill>
                  <a:srgbClr val="404040"/>
                </a:solidFill>
              </a:rPr>
              <a:t>Qadriyat</a:t>
            </a:r>
            <a:r>
              <a:rPr dirty="0" sz="2400">
                <a:solidFill>
                  <a:srgbClr val="404040"/>
                </a:solidFill>
              </a:rPr>
              <a:t>	</a:t>
            </a:r>
            <a:r>
              <a:rPr dirty="0" sz="2400" spc="-10">
                <a:solidFill>
                  <a:srgbClr val="404040"/>
                </a:solidFill>
              </a:rPr>
              <a:t>kategoriyasi,</a:t>
            </a:r>
            <a:r>
              <a:rPr dirty="0" sz="2400">
                <a:solidFill>
                  <a:srgbClr val="404040"/>
                </a:solidFill>
              </a:rPr>
              <a:t>	</a:t>
            </a:r>
            <a:r>
              <a:rPr dirty="0" sz="2400" spc="-10">
                <a:solidFill>
                  <a:srgbClr val="404040"/>
                </a:solidFill>
              </a:rPr>
              <a:t>uning</a:t>
            </a:r>
            <a:r>
              <a:rPr dirty="0" sz="2400">
                <a:solidFill>
                  <a:srgbClr val="404040"/>
                </a:solidFill>
              </a:rPr>
              <a:t>	</a:t>
            </a:r>
            <a:r>
              <a:rPr dirty="0" sz="2400" spc="-10">
                <a:solidFill>
                  <a:srgbClr val="404040"/>
                </a:solidFill>
              </a:rPr>
              <a:t>asosiy</a:t>
            </a:r>
            <a:endParaRPr sz="2400"/>
          </a:p>
          <a:p>
            <a:pPr algn="ctr" marR="6921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404040"/>
                </a:solidFill>
              </a:rPr>
              <a:t>shakllari.</a:t>
            </a:r>
            <a:endParaRPr sz="2400"/>
          </a:p>
        </p:txBody>
      </p:sp>
      <p:sp>
        <p:nvSpPr>
          <p:cNvPr id="16" name="object 16" descr=""/>
          <p:cNvSpPr txBox="1"/>
          <p:nvPr/>
        </p:nvSpPr>
        <p:spPr>
          <a:xfrm>
            <a:off x="231140" y="1492376"/>
            <a:ext cx="534289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3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tug’risidagi</a:t>
            </a:r>
            <a:r>
              <a:rPr dirty="0" sz="2000" spc="3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fan</a:t>
            </a:r>
            <a:r>
              <a:rPr dirty="0" sz="2000" spc="3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—</a:t>
            </a:r>
            <a:r>
              <a:rPr dirty="0" sz="2000" spc="3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Aksiologiya</a:t>
            </a:r>
            <a:r>
              <a:rPr dirty="0" sz="2000" spc="3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(aksio</a:t>
            </a:r>
            <a:endParaRPr sz="20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—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logos fan,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ta`limot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ma`nosini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anglatadi) </a:t>
            </a:r>
            <a:r>
              <a:rPr dirty="0" sz="2000">
                <a:latin typeface="Times New Roman"/>
                <a:cs typeface="Times New Roman"/>
              </a:rPr>
              <a:t>falsafaning</a:t>
            </a:r>
            <a:r>
              <a:rPr dirty="0" sz="2000" spc="4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shu</a:t>
            </a:r>
            <a:r>
              <a:rPr dirty="0" sz="2000" spc="4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masalani</a:t>
            </a:r>
            <a:r>
              <a:rPr dirty="0" sz="2000" spc="409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o’rganadigan</a:t>
            </a:r>
            <a:r>
              <a:rPr dirty="0" sz="2000" spc="4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409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4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bilan </a:t>
            </a:r>
            <a:r>
              <a:rPr dirty="0" sz="2000">
                <a:latin typeface="Times New Roman"/>
                <a:cs typeface="Times New Roman"/>
              </a:rPr>
              <a:t>shug’ullanadigan</a:t>
            </a:r>
            <a:r>
              <a:rPr dirty="0" sz="2000" spc="409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sohasi</a:t>
            </a:r>
            <a:r>
              <a:rPr dirty="0" sz="2000" spc="38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hisoblanadi.</a:t>
            </a:r>
            <a:r>
              <a:rPr dirty="0" sz="2000" spc="4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Sobiq</a:t>
            </a:r>
            <a:r>
              <a:rPr dirty="0" sz="2000" spc="409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Ittifoq </a:t>
            </a:r>
            <a:r>
              <a:rPr dirty="0" sz="2000">
                <a:latin typeface="Times New Roman"/>
                <a:cs typeface="Times New Roman"/>
              </a:rPr>
              <a:t>davrida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10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tug’rida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nihoyatda</a:t>
            </a:r>
            <a:r>
              <a:rPr dirty="0" sz="2000" spc="9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kam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ma`lumotlar</a:t>
            </a:r>
            <a:r>
              <a:rPr dirty="0" sz="2000" spc="90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bor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31140" y="3016757"/>
            <a:ext cx="14408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1835" algn="l"/>
              </a:tabLst>
            </a:pPr>
            <a:r>
              <a:rPr dirty="0" sz="2000" spc="-20">
                <a:latin typeface="Times New Roman"/>
                <a:cs typeface="Times New Roman"/>
              </a:rPr>
              <a:t>edi.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Istiqlol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31140" y="3016757"/>
            <a:ext cx="534352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740535">
              <a:lnSpc>
                <a:spcPct val="100000"/>
              </a:lnSpc>
              <a:spcBef>
                <a:spcPts val="105"/>
              </a:spcBef>
              <a:tabLst>
                <a:tab pos="1717675" algn="l"/>
                <a:tab pos="2665730" algn="l"/>
                <a:tab pos="2738755" algn="l"/>
                <a:tab pos="4163060" algn="l"/>
              </a:tabLst>
            </a:pPr>
            <a:r>
              <a:rPr dirty="0" sz="2000" spc="-10">
                <a:latin typeface="Times New Roman"/>
                <a:cs typeface="Times New Roman"/>
              </a:rPr>
              <a:t>tufayli</a:t>
            </a:r>
            <a:r>
              <a:rPr dirty="0" sz="2000">
                <a:latin typeface="Times New Roman"/>
                <a:cs typeface="Times New Roman"/>
              </a:rPr>
              <a:t>		</a:t>
            </a:r>
            <a:r>
              <a:rPr dirty="0" sz="2000" spc="-10">
                <a:latin typeface="Times New Roman"/>
                <a:cs typeface="Times New Roman"/>
              </a:rPr>
              <a:t>qadriyatlar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tug’risidagi qarashlarimiz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shitob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0">
                <a:latin typeface="Times New Roman"/>
                <a:cs typeface="Times New Roman"/>
              </a:rPr>
              <a:t>bilan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18686" y="3321557"/>
            <a:ext cx="9334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o’zgardi.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953127" y="3321557"/>
            <a:ext cx="6197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Sobiq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581658" y="3626611"/>
            <a:ext cx="39909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2165" algn="l"/>
                <a:tab pos="2289810" algn="l"/>
              </a:tabLst>
            </a:pPr>
            <a:r>
              <a:rPr dirty="0" sz="2000" spc="-10">
                <a:latin typeface="Times New Roman"/>
                <a:cs typeface="Times New Roman"/>
              </a:rPr>
              <a:t>ilgari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ulug’langan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partiyaviy-sinfiy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31140" y="3626611"/>
            <a:ext cx="11944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Times New Roman"/>
                <a:cs typeface="Times New Roman"/>
              </a:rPr>
              <a:t>Ittifoqning qadriyatlari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21282" y="3931411"/>
            <a:ext cx="39535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  <a:tab pos="2058035" algn="l"/>
                <a:tab pos="2955290" algn="l"/>
              </a:tabLst>
            </a:pPr>
            <a:r>
              <a:rPr dirty="0" sz="2000" spc="-10">
                <a:latin typeface="Times New Roman"/>
                <a:cs typeface="Times New Roman"/>
              </a:rPr>
              <a:t>sarobga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aylandi,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0">
                <a:latin typeface="Times New Roman"/>
                <a:cs typeface="Times New Roman"/>
              </a:rPr>
              <a:t>zamon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realliklari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31140" y="4236211"/>
            <a:ext cx="5343525" cy="2160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talablariga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javob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bera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olmay,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o’tgan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yilliklardan </a:t>
            </a:r>
            <a:r>
              <a:rPr dirty="0" sz="2000">
                <a:latin typeface="Times New Roman"/>
                <a:cs typeface="Times New Roman"/>
              </a:rPr>
              <a:t>iborat</a:t>
            </a:r>
            <a:r>
              <a:rPr dirty="0" sz="2000" spc="1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tarix</a:t>
            </a:r>
            <a:r>
              <a:rPr dirty="0" sz="2000" spc="1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sahifalari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14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birga</a:t>
            </a:r>
            <a:r>
              <a:rPr dirty="0" sz="2000" spc="14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yopilib</a:t>
            </a:r>
            <a:r>
              <a:rPr dirty="0" sz="2000" spc="14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ketdi. </a:t>
            </a:r>
            <a:r>
              <a:rPr dirty="0" sz="2000">
                <a:latin typeface="Times New Roman"/>
                <a:cs typeface="Times New Roman"/>
              </a:rPr>
              <a:t>O’zbekistonda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qadriyatlarga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e`tibor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kuchaydi,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uning </a:t>
            </a:r>
            <a:r>
              <a:rPr dirty="0" sz="2000">
                <a:latin typeface="Times New Roman"/>
                <a:cs typeface="Times New Roman"/>
              </a:rPr>
              <a:t>turli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qirralari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olim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mutahassislar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tomonidan</a:t>
            </a:r>
            <a:r>
              <a:rPr dirty="0" sz="2000" spc="-10">
                <a:latin typeface="Times New Roman"/>
                <a:cs typeface="Times New Roman"/>
              </a:rPr>
              <a:t> tahlil </a:t>
            </a:r>
            <a:r>
              <a:rPr dirty="0" sz="2000">
                <a:latin typeface="Times New Roman"/>
                <a:cs typeface="Times New Roman"/>
              </a:rPr>
              <a:t>etilmoqda.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falsafasi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—</a:t>
            </a:r>
            <a:r>
              <a:rPr dirty="0" sz="2000" spc="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Aksiologiyaning ko’pdan-</a:t>
            </a:r>
            <a:r>
              <a:rPr dirty="0" sz="2000">
                <a:latin typeface="Times New Roman"/>
                <a:cs typeface="Times New Roman"/>
              </a:rPr>
              <a:t>ko’p</a:t>
            </a:r>
            <a:r>
              <a:rPr dirty="0" sz="2000" spc="340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mavzulari</a:t>
            </a:r>
            <a:r>
              <a:rPr dirty="0" sz="2000" spc="345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mutahassislarimizning </a:t>
            </a:r>
            <a:r>
              <a:rPr dirty="0" sz="2000">
                <a:latin typeface="Times New Roman"/>
                <a:cs typeface="Times New Roman"/>
              </a:rPr>
              <a:t>ilmiy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izlanishlarida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o’ziga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xos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o’rin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tutmoqda.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56310" y="457961"/>
            <a:ext cx="8305800" cy="5146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30">
                <a:latin typeface="Times New Roman"/>
                <a:cs typeface="Times New Roman"/>
              </a:rPr>
              <a:t>Avlod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ajdodlarimiz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yaratgan</a:t>
            </a:r>
            <a:r>
              <a:rPr dirty="0" sz="2800" spc="-7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qadrlash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mezonlarining </a:t>
            </a:r>
            <a:r>
              <a:rPr dirty="0" sz="2800">
                <a:latin typeface="Times New Roman"/>
                <a:cs typeface="Times New Roman"/>
              </a:rPr>
              <a:t>tarixi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eng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qadimgi</a:t>
            </a:r>
            <a:r>
              <a:rPr dirty="0" sz="2800" spc="-4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naqllar,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rivoyatlar,</a:t>
            </a:r>
            <a:r>
              <a:rPr dirty="0" sz="2800" spc="-8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afsona,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hikoyat, </a:t>
            </a:r>
            <a:r>
              <a:rPr dirty="0" sz="2800">
                <a:latin typeface="Times New Roman"/>
                <a:cs typeface="Times New Roman"/>
              </a:rPr>
              <a:t>dostonlarga,</a:t>
            </a:r>
            <a:r>
              <a:rPr dirty="0" sz="2800" spc="-7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ya`ni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halq</a:t>
            </a:r>
            <a:r>
              <a:rPr dirty="0" sz="2800" spc="-3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og’zaki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ijodi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namunalariga</a:t>
            </a:r>
            <a:r>
              <a:rPr dirty="0" sz="2800" spc="-3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borib </a:t>
            </a:r>
            <a:r>
              <a:rPr dirty="0" sz="2800">
                <a:latin typeface="Times New Roman"/>
                <a:cs typeface="Times New Roman"/>
              </a:rPr>
              <a:t>taqaladi.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Spitamen,</a:t>
            </a:r>
            <a:r>
              <a:rPr dirty="0" sz="2800" spc="-2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Muqanna</a:t>
            </a:r>
            <a:r>
              <a:rPr dirty="0" sz="2800" spc="-3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</a:t>
            </a:r>
            <a:r>
              <a:rPr dirty="0" sz="2800" spc="-3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Jaloliddin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Manguberdi </a:t>
            </a:r>
            <a:r>
              <a:rPr dirty="0" sz="2800">
                <a:latin typeface="Times New Roman"/>
                <a:cs typeface="Times New Roman"/>
              </a:rPr>
              <a:t>tug’risidagi</a:t>
            </a:r>
            <a:r>
              <a:rPr dirty="0" sz="2800" spc="-114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asarlarda,</a:t>
            </a:r>
            <a:r>
              <a:rPr dirty="0" sz="2800" spc="-17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Alpomish,</a:t>
            </a:r>
            <a:r>
              <a:rPr dirty="0" sz="2800" spc="-11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To’maris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Shiroq </a:t>
            </a:r>
            <a:r>
              <a:rPr dirty="0" sz="2800">
                <a:latin typeface="Times New Roman"/>
                <a:cs typeface="Times New Roman"/>
              </a:rPr>
              <a:t>tug’risidagi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afsona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dostonlarda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vatanparvarlik,</a:t>
            </a:r>
            <a:r>
              <a:rPr dirty="0" sz="2800" spc="-8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halq</a:t>
            </a:r>
            <a:r>
              <a:rPr dirty="0" sz="2800" spc="-4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va </a:t>
            </a:r>
            <a:r>
              <a:rPr dirty="0" sz="2800">
                <a:latin typeface="Times New Roman"/>
                <a:cs typeface="Times New Roman"/>
              </a:rPr>
              <a:t>yurt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ozodligi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uchun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fidoyilik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kabi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ko’plab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umuminsoniy </a:t>
            </a:r>
            <a:r>
              <a:rPr dirty="0" sz="2800">
                <a:latin typeface="Times New Roman"/>
                <a:cs typeface="Times New Roman"/>
              </a:rPr>
              <a:t>qadriyatlar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tasvirlangan.</a:t>
            </a:r>
            <a:r>
              <a:rPr dirty="0" sz="2800" spc="-10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Ma`naviy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merosimizning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yorqin </a:t>
            </a:r>
            <a:r>
              <a:rPr dirty="0" sz="2800">
                <a:latin typeface="Times New Roman"/>
                <a:cs typeface="Times New Roman"/>
              </a:rPr>
              <a:t>namunasi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–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 spc="-20">
                <a:latin typeface="Times New Roman"/>
                <a:cs typeface="Times New Roman"/>
              </a:rPr>
              <a:t>«Avesto»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zardo’shtiylikning</a:t>
            </a:r>
            <a:r>
              <a:rPr dirty="0" sz="2800" spc="-4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muqaddas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kitobi </a:t>
            </a:r>
            <a:r>
              <a:rPr dirty="0" sz="2800">
                <a:latin typeface="Times New Roman"/>
                <a:cs typeface="Times New Roman"/>
              </a:rPr>
              <a:t>bo’lganligidan,</a:t>
            </a:r>
            <a:r>
              <a:rPr dirty="0" sz="2800" spc="-8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unda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bu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dinning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qadriyatlar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tizimi, </a:t>
            </a:r>
            <a:r>
              <a:rPr dirty="0" sz="2800">
                <a:latin typeface="Times New Roman"/>
                <a:cs typeface="Times New Roman"/>
              </a:rPr>
              <a:t>qadrlash</a:t>
            </a:r>
            <a:r>
              <a:rPr dirty="0" sz="2800" spc="-6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mezonlari,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o’sha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davrdagi</a:t>
            </a:r>
            <a:r>
              <a:rPr dirty="0" sz="2800" spc="-70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milliy</a:t>
            </a:r>
            <a:r>
              <a:rPr dirty="0" sz="2800" spc="-55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G’oyalar</a:t>
            </a:r>
            <a:r>
              <a:rPr dirty="0" sz="2800" spc="-50">
                <a:latin typeface="Times New Roman"/>
                <a:cs typeface="Times New Roman"/>
              </a:rPr>
              <a:t> </a:t>
            </a:r>
            <a:r>
              <a:rPr dirty="0" sz="2800" spc="-10">
                <a:latin typeface="Times New Roman"/>
                <a:cs typeface="Times New Roman"/>
              </a:rPr>
              <a:t>yorqin ifodalangan.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1043" y="88519"/>
            <a:ext cx="4643755" cy="624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542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mavzusining</a:t>
            </a:r>
            <a:r>
              <a:rPr dirty="0" sz="2400" spc="-10">
                <a:latin typeface="Times New Roman"/>
                <a:cs typeface="Times New Roman"/>
              </a:rPr>
              <a:t> tarixi, </a:t>
            </a:r>
            <a:r>
              <a:rPr dirty="0" sz="2400">
                <a:latin typeface="Times New Roman"/>
                <a:cs typeface="Times New Roman"/>
              </a:rPr>
              <a:t>ildizlari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insoniyatga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hos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qadrlash </a:t>
            </a:r>
            <a:r>
              <a:rPr dirty="0" sz="2400">
                <a:latin typeface="Times New Roman"/>
                <a:cs typeface="Times New Roman"/>
              </a:rPr>
              <a:t>tamoyillari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shakllanishi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uzoq</a:t>
            </a:r>
            <a:endParaRPr sz="2400">
              <a:latin typeface="Times New Roman"/>
              <a:cs typeface="Times New Roman"/>
            </a:endParaRPr>
          </a:p>
          <a:p>
            <a:pPr algn="just" marL="12700" marR="473075">
              <a:lnSpc>
                <a:spcPct val="100000"/>
              </a:lnSpc>
            </a:pPr>
            <a:r>
              <a:rPr dirty="0" sz="2400">
                <a:latin typeface="Times New Roman"/>
                <a:cs typeface="Times New Roman"/>
              </a:rPr>
              <a:t>o’tmishga</a:t>
            </a:r>
            <a:r>
              <a:rPr dirty="0" sz="2400" spc="-4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ega.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G’arb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olimlari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bu </a:t>
            </a:r>
            <a:r>
              <a:rPr dirty="0" sz="2400">
                <a:latin typeface="Times New Roman"/>
                <a:cs typeface="Times New Roman"/>
              </a:rPr>
              <a:t>borada,</a:t>
            </a:r>
            <a:r>
              <a:rPr dirty="0" sz="2400" spc="-6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asosan,</a:t>
            </a:r>
            <a:r>
              <a:rPr dirty="0" sz="2400" spc="-13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Yevropa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madaniy </a:t>
            </a:r>
            <a:r>
              <a:rPr dirty="0" sz="2400">
                <a:latin typeface="Times New Roman"/>
                <a:cs typeface="Times New Roman"/>
              </a:rPr>
              <a:t>merosi</a:t>
            </a:r>
            <a:r>
              <a:rPr dirty="0" sz="2400" spc="-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va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g’oyalariga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tayanadilar,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Times New Roman"/>
                <a:cs typeface="Times New Roman"/>
              </a:rPr>
              <a:t>ko’plab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allomalarning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nomlarini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tilga oladilar.</a:t>
            </a:r>
            <a:r>
              <a:rPr dirty="0" sz="2400" spc="-8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G’arbda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qadriyatlar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bilan </a:t>
            </a:r>
            <a:r>
              <a:rPr dirty="0" sz="2400">
                <a:latin typeface="Times New Roman"/>
                <a:cs typeface="Times New Roman"/>
              </a:rPr>
              <a:t>shug’ullanadigan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falsafiy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Times New Roman"/>
                <a:cs typeface="Times New Roman"/>
              </a:rPr>
              <a:t>soha </a:t>
            </a:r>
            <a:r>
              <a:rPr dirty="0" sz="2400">
                <a:latin typeface="Times New Roman"/>
                <a:cs typeface="Times New Roman"/>
              </a:rPr>
              <a:t>Aksiologiya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(aksio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-qadriyat,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logos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50">
                <a:latin typeface="Times New Roman"/>
                <a:cs typeface="Times New Roman"/>
              </a:rPr>
              <a:t>- </a:t>
            </a:r>
            <a:r>
              <a:rPr dirty="0" sz="2400">
                <a:latin typeface="Times New Roman"/>
                <a:cs typeface="Times New Roman"/>
              </a:rPr>
              <a:t>ta`limot)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fanining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shakllangani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ham </a:t>
            </a:r>
            <a:r>
              <a:rPr dirty="0" sz="2400">
                <a:latin typeface="Times New Roman"/>
                <a:cs typeface="Times New Roman"/>
              </a:rPr>
              <a:t>ularning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bunday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qarashlari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uchun </a:t>
            </a:r>
            <a:r>
              <a:rPr dirty="0" sz="2400">
                <a:latin typeface="Times New Roman"/>
                <a:cs typeface="Times New Roman"/>
              </a:rPr>
              <a:t>muayyan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asos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bo’ladi.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Biz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Suqrot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va </a:t>
            </a:r>
            <a:r>
              <a:rPr dirty="0" sz="2400" spc="-10">
                <a:latin typeface="Times New Roman"/>
                <a:cs typeface="Times New Roman"/>
              </a:rPr>
              <a:t>Aflotun,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Arastu va</a:t>
            </a:r>
            <a:r>
              <a:rPr dirty="0" sz="2400" spc="1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Hegellar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katta </a:t>
            </a:r>
            <a:r>
              <a:rPr dirty="0" sz="2400">
                <a:latin typeface="Times New Roman"/>
                <a:cs typeface="Times New Roman"/>
              </a:rPr>
              <a:t>e`tibor</a:t>
            </a:r>
            <a:r>
              <a:rPr dirty="0" sz="2400" spc="-4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bergan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bu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mavzuning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G’arb </a:t>
            </a:r>
            <a:r>
              <a:rPr dirty="0" sz="2400">
                <a:latin typeface="Times New Roman"/>
                <a:cs typeface="Times New Roman"/>
              </a:rPr>
              <a:t>falsafasida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o’z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tarixiga</a:t>
            </a:r>
            <a:r>
              <a:rPr dirty="0" sz="2400" spc="-2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ega</a:t>
            </a:r>
            <a:r>
              <a:rPr dirty="0" sz="2400" spc="-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ekanligiga </a:t>
            </a:r>
            <a:r>
              <a:rPr dirty="0" sz="2400">
                <a:latin typeface="Times New Roman"/>
                <a:cs typeface="Times New Roman"/>
              </a:rPr>
              <a:t>shubha</a:t>
            </a:r>
            <a:r>
              <a:rPr dirty="0" sz="2400" spc="-65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qilmaymiz.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5691" y="121920"/>
            <a:ext cx="6617208" cy="59192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5323" y="304800"/>
            <a:ext cx="7648194" cy="605561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97840" y="735330"/>
            <a:ext cx="426402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Avlod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1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ajdodlarimiz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yaratgan</a:t>
            </a:r>
            <a:r>
              <a:rPr dirty="0" sz="2000" spc="16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qadrlash </a:t>
            </a:r>
            <a:r>
              <a:rPr dirty="0" sz="2000">
                <a:latin typeface="Times New Roman"/>
                <a:cs typeface="Times New Roman"/>
              </a:rPr>
              <a:t>mezonlarining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tarixi</a:t>
            </a:r>
            <a:r>
              <a:rPr dirty="0" sz="2000" spc="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eng</a:t>
            </a:r>
            <a:r>
              <a:rPr dirty="0" sz="2000" spc="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qadimgi</a:t>
            </a:r>
            <a:r>
              <a:rPr dirty="0" sz="2000" spc="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naqllar, </a:t>
            </a:r>
            <a:r>
              <a:rPr dirty="0" sz="2000">
                <a:latin typeface="Times New Roman"/>
                <a:cs typeface="Times New Roman"/>
              </a:rPr>
              <a:t>rivoyatlar,</a:t>
            </a:r>
            <a:r>
              <a:rPr dirty="0" sz="2000" spc="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afsona,</a:t>
            </a:r>
            <a:r>
              <a:rPr dirty="0" sz="2000" spc="1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hikoyat,</a:t>
            </a:r>
            <a:r>
              <a:rPr dirty="0" sz="2000" spc="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dostonlarga, </a:t>
            </a:r>
            <a:r>
              <a:rPr dirty="0" sz="2000">
                <a:latin typeface="Times New Roman"/>
                <a:cs typeface="Times New Roman"/>
              </a:rPr>
              <a:t>ya`ni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halq</a:t>
            </a:r>
            <a:r>
              <a:rPr dirty="0" sz="2000" spc="15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og’zaki</a:t>
            </a:r>
            <a:r>
              <a:rPr dirty="0" sz="2000" spc="16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ijodi</a:t>
            </a:r>
            <a:r>
              <a:rPr dirty="0" sz="2000" spc="155">
                <a:latin typeface="Times New Roman"/>
                <a:cs typeface="Times New Roman"/>
              </a:rPr>
              <a:t>  </a:t>
            </a:r>
            <a:r>
              <a:rPr dirty="0" sz="2000" spc="-10">
                <a:latin typeface="Times New Roman"/>
                <a:cs typeface="Times New Roman"/>
              </a:rPr>
              <a:t>namunalariga </a:t>
            </a:r>
            <a:r>
              <a:rPr dirty="0" sz="2000">
                <a:latin typeface="Times New Roman"/>
                <a:cs typeface="Times New Roman"/>
              </a:rPr>
              <a:t>borib</a:t>
            </a:r>
            <a:r>
              <a:rPr dirty="0" sz="2000" spc="9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taqaladi.</a:t>
            </a:r>
            <a:r>
              <a:rPr dirty="0" sz="2000" spc="90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Spitamen,</a:t>
            </a:r>
            <a:r>
              <a:rPr dirty="0" sz="2000" spc="95">
                <a:latin typeface="Times New Roman"/>
                <a:cs typeface="Times New Roman"/>
              </a:rPr>
              <a:t>  </a:t>
            </a:r>
            <a:r>
              <a:rPr dirty="0" sz="2000">
                <a:latin typeface="Times New Roman"/>
                <a:cs typeface="Times New Roman"/>
              </a:rPr>
              <a:t>Muqanna</a:t>
            </a:r>
            <a:r>
              <a:rPr dirty="0" sz="2000" spc="95">
                <a:latin typeface="Times New Roman"/>
                <a:cs typeface="Times New Roman"/>
              </a:rPr>
              <a:t>  </a:t>
            </a:r>
            <a:r>
              <a:rPr dirty="0" sz="2000" spc="-25">
                <a:latin typeface="Times New Roman"/>
                <a:cs typeface="Times New Roman"/>
              </a:rPr>
              <a:t>va </a:t>
            </a:r>
            <a:r>
              <a:rPr dirty="0" sz="2000">
                <a:latin typeface="Times New Roman"/>
                <a:cs typeface="Times New Roman"/>
              </a:rPr>
              <a:t>Jaloliddin</a:t>
            </a:r>
            <a:r>
              <a:rPr dirty="0" sz="2000" spc="310">
                <a:latin typeface="Times New Roman"/>
                <a:cs typeface="Times New Roman"/>
              </a:rPr>
              <a:t>    </a:t>
            </a:r>
            <a:r>
              <a:rPr dirty="0" sz="2000">
                <a:latin typeface="Times New Roman"/>
                <a:cs typeface="Times New Roman"/>
              </a:rPr>
              <a:t>Manguberdi</a:t>
            </a:r>
            <a:r>
              <a:rPr dirty="0" sz="2000" spc="305">
                <a:latin typeface="Times New Roman"/>
                <a:cs typeface="Times New Roman"/>
              </a:rPr>
              <a:t>    </a:t>
            </a:r>
            <a:r>
              <a:rPr dirty="0" sz="2000" spc="-10">
                <a:latin typeface="Times New Roman"/>
                <a:cs typeface="Times New Roman"/>
              </a:rPr>
              <a:t>tug’risidagi </a:t>
            </a:r>
            <a:r>
              <a:rPr dirty="0" sz="2000">
                <a:latin typeface="Times New Roman"/>
                <a:cs typeface="Times New Roman"/>
              </a:rPr>
              <a:t>asarlarda,</a:t>
            </a:r>
            <a:r>
              <a:rPr dirty="0" sz="2000" spc="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Alpomish,</a:t>
            </a:r>
            <a:r>
              <a:rPr dirty="0" sz="2000" spc="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To’maris</a:t>
            </a:r>
            <a:r>
              <a:rPr dirty="0" sz="2000" spc="1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1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Shiroq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97840" y="2869438"/>
            <a:ext cx="21844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07490" algn="l"/>
              </a:tabLst>
            </a:pPr>
            <a:r>
              <a:rPr dirty="0" sz="2000" spc="-10">
                <a:latin typeface="Times New Roman"/>
                <a:cs typeface="Times New Roman"/>
              </a:rPr>
              <a:t>tug’risidagi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afsona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7840" y="3174238"/>
            <a:ext cx="21901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39264" algn="l"/>
              </a:tabLst>
            </a:pPr>
            <a:r>
              <a:rPr dirty="0" sz="2000" spc="-10">
                <a:latin typeface="Times New Roman"/>
                <a:cs typeface="Times New Roman"/>
              </a:rPr>
              <a:t>vatanparvarlik,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20">
                <a:latin typeface="Times New Roman"/>
                <a:cs typeface="Times New Roman"/>
              </a:rPr>
              <a:t>halq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58770" y="2869438"/>
            <a:ext cx="1901189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5"/>
              </a:spcBef>
              <a:tabLst>
                <a:tab pos="704850" algn="l"/>
              </a:tabLst>
            </a:pPr>
            <a:r>
              <a:rPr dirty="0" sz="2000" spc="-25">
                <a:latin typeface="Times New Roman"/>
                <a:cs typeface="Times New Roman"/>
              </a:rPr>
              <a:t>va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dostonlarda </a:t>
            </a:r>
            <a:r>
              <a:rPr dirty="0" sz="2000" spc="-25">
                <a:latin typeface="Times New Roman"/>
                <a:cs typeface="Times New Roman"/>
              </a:rPr>
              <a:t>va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297682" y="3174238"/>
            <a:ext cx="4343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latin typeface="Times New Roman"/>
                <a:cs typeface="Times New Roman"/>
              </a:rPr>
              <a:t>yurt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7840" y="3479038"/>
            <a:ext cx="20294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4905" algn="l"/>
              </a:tabLst>
            </a:pPr>
            <a:r>
              <a:rPr dirty="0" sz="2000" spc="-10">
                <a:latin typeface="Times New Roman"/>
                <a:cs typeface="Times New Roman"/>
              </a:rPr>
              <a:t>uchun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fidoyilik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012694" y="3479038"/>
            <a:ext cx="4629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0">
                <a:latin typeface="Times New Roman"/>
                <a:cs typeface="Times New Roman"/>
              </a:rPr>
              <a:t>kabi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904615" y="3174238"/>
            <a:ext cx="85598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Times New Roman"/>
                <a:cs typeface="Times New Roman"/>
              </a:rPr>
              <a:t>ozodligi ko’plab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7840" y="3783838"/>
            <a:ext cx="27393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9410" algn="l"/>
              </a:tabLst>
            </a:pPr>
            <a:r>
              <a:rPr dirty="0" sz="2000" spc="-10">
                <a:latin typeface="Times New Roman"/>
                <a:cs typeface="Times New Roman"/>
              </a:rPr>
              <a:t>umuminsoniy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-10">
                <a:latin typeface="Times New Roman"/>
                <a:cs typeface="Times New Roman"/>
              </a:rPr>
              <a:t>qadriyatlar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432175" y="3783838"/>
            <a:ext cx="13284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Times New Roman"/>
                <a:cs typeface="Times New Roman"/>
              </a:rPr>
              <a:t>tasvirlangan.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7840" y="4089019"/>
            <a:ext cx="426212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Times New Roman"/>
                <a:cs typeface="Times New Roman"/>
              </a:rPr>
              <a:t>Ma`naviy</a:t>
            </a:r>
            <a:r>
              <a:rPr dirty="0" sz="2000" spc="325">
                <a:latin typeface="Times New Roman"/>
                <a:cs typeface="Times New Roman"/>
              </a:rPr>
              <a:t>     </a:t>
            </a:r>
            <a:r>
              <a:rPr dirty="0" sz="2000">
                <a:latin typeface="Times New Roman"/>
                <a:cs typeface="Times New Roman"/>
              </a:rPr>
              <a:t>merosimizning</a:t>
            </a:r>
            <a:r>
              <a:rPr dirty="0" sz="2000" spc="335">
                <a:latin typeface="Times New Roman"/>
                <a:cs typeface="Times New Roman"/>
              </a:rPr>
              <a:t>     </a:t>
            </a:r>
            <a:r>
              <a:rPr dirty="0" sz="2000" spc="-10">
                <a:latin typeface="Times New Roman"/>
                <a:cs typeface="Times New Roman"/>
              </a:rPr>
              <a:t>yorqin </a:t>
            </a:r>
            <a:r>
              <a:rPr dirty="0" sz="2000">
                <a:latin typeface="Times New Roman"/>
                <a:cs typeface="Times New Roman"/>
              </a:rPr>
              <a:t>namunasi</a:t>
            </a:r>
            <a:r>
              <a:rPr dirty="0" sz="2000" spc="3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–</a:t>
            </a:r>
            <a:r>
              <a:rPr dirty="0" sz="2000" spc="3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«Avesto»</a:t>
            </a:r>
            <a:r>
              <a:rPr dirty="0" sz="2000" spc="3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zardo’shtiylikning </a:t>
            </a:r>
            <a:r>
              <a:rPr dirty="0" sz="2000">
                <a:latin typeface="Times New Roman"/>
                <a:cs typeface="Times New Roman"/>
              </a:rPr>
              <a:t>muqaddas</a:t>
            </a:r>
            <a:r>
              <a:rPr dirty="0" sz="2000" spc="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kitobi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bo’lganligidan,</a:t>
            </a:r>
            <a:r>
              <a:rPr dirty="0" sz="2000" spc="10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unda</a:t>
            </a:r>
            <a:r>
              <a:rPr dirty="0" sz="2000" spc="114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bu </a:t>
            </a:r>
            <a:r>
              <a:rPr dirty="0" sz="2000">
                <a:latin typeface="Times New Roman"/>
                <a:cs typeface="Times New Roman"/>
              </a:rPr>
              <a:t>dinning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tizimi,</a:t>
            </a:r>
            <a:r>
              <a:rPr dirty="0" sz="2000" spc="235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qadrlash </a:t>
            </a:r>
            <a:r>
              <a:rPr dirty="0" sz="2000">
                <a:latin typeface="Times New Roman"/>
                <a:cs typeface="Times New Roman"/>
              </a:rPr>
              <a:t>mezonlari,</a:t>
            </a:r>
            <a:r>
              <a:rPr dirty="0" sz="2000" spc="46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o’sha</a:t>
            </a:r>
            <a:r>
              <a:rPr dirty="0" sz="2000" spc="465">
                <a:latin typeface="Times New Roman"/>
                <a:cs typeface="Times New Roman"/>
              </a:rPr>
              <a:t>   </a:t>
            </a:r>
            <a:r>
              <a:rPr dirty="0" sz="2000">
                <a:latin typeface="Times New Roman"/>
                <a:cs typeface="Times New Roman"/>
              </a:rPr>
              <a:t>davrdagi</a:t>
            </a:r>
            <a:r>
              <a:rPr dirty="0" sz="2000" spc="470">
                <a:latin typeface="Times New Roman"/>
                <a:cs typeface="Times New Roman"/>
              </a:rPr>
              <a:t>   </a:t>
            </a:r>
            <a:r>
              <a:rPr dirty="0" sz="2000" spc="-10">
                <a:latin typeface="Times New Roman"/>
                <a:cs typeface="Times New Roman"/>
              </a:rPr>
              <a:t>milliy </a:t>
            </a:r>
            <a:r>
              <a:rPr dirty="0" sz="2000">
                <a:latin typeface="Times New Roman"/>
                <a:cs typeface="Times New Roman"/>
              </a:rPr>
              <a:t>G’oyalar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yorqin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ifodalangan.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4800" y="338327"/>
            <a:ext cx="4227830" cy="309880"/>
          </a:xfrm>
          <a:custGeom>
            <a:avLst/>
            <a:gdLst/>
            <a:ahLst/>
            <a:cxnLst/>
            <a:rect l="l" t="t" r="r" b="b"/>
            <a:pathLst>
              <a:path w="4227830" h="309880">
                <a:moveTo>
                  <a:pt x="4227576" y="0"/>
                </a:moveTo>
                <a:lnTo>
                  <a:pt x="0" y="0"/>
                </a:lnTo>
                <a:lnTo>
                  <a:pt x="0" y="309372"/>
                </a:lnTo>
                <a:lnTo>
                  <a:pt x="4227576" y="309372"/>
                </a:lnTo>
                <a:lnTo>
                  <a:pt x="4227576" y="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383540" y="761822"/>
            <a:ext cx="4059554" cy="4965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033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Sivilizatsiyamiz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qadriyatlari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va</a:t>
            </a:r>
            <a:r>
              <a:rPr dirty="0" sz="1800" spc="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halqimizga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hos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qadrlash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me`yorlari</a:t>
            </a:r>
            <a:r>
              <a:rPr dirty="0" sz="1800" spc="-4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musulmon</a:t>
            </a:r>
            <a:r>
              <a:rPr dirty="0" sz="18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Sharqi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va</a:t>
            </a: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arablar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dunyosi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madaniyatining</a:t>
            </a:r>
            <a:r>
              <a:rPr dirty="0" sz="1800" spc="-3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rivojiga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ham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nihoyatda</a:t>
            </a:r>
            <a:r>
              <a:rPr dirty="0" sz="18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katta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aks</a:t>
            </a: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ta`sir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ko’rsatgan.</a:t>
            </a:r>
            <a:endParaRPr sz="1800">
              <a:latin typeface="Times New Roman"/>
              <a:cs typeface="Times New Roman"/>
            </a:endParaRPr>
          </a:p>
          <a:p>
            <a:pPr marL="12700" marR="275590">
              <a:lnSpc>
                <a:spcPct val="100000"/>
              </a:lnSpc>
              <a:spcBef>
                <a:spcPts val="5"/>
              </a:spcBef>
            </a:pP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Tarihda</a:t>
            </a:r>
            <a:r>
              <a:rPr dirty="0" sz="18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nomlari</a:t>
            </a:r>
            <a:r>
              <a:rPr dirty="0" sz="1800" spc="-4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saqlangan</a:t>
            </a:r>
            <a:r>
              <a:rPr dirty="0" sz="18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allomalarimiz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o’z</a:t>
            </a:r>
            <a:r>
              <a:rPr dirty="0" sz="18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navbatida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butun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jahon,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Sharq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madaniyatiga</a:t>
            </a:r>
            <a:r>
              <a:rPr dirty="0" sz="18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G’oyat</a:t>
            </a:r>
            <a:r>
              <a:rPr dirty="0" sz="18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katta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hissa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qo’shganlar.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Bunday</a:t>
            </a:r>
            <a:r>
              <a:rPr dirty="0" sz="18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fikrni</a:t>
            </a:r>
            <a:r>
              <a:rPr dirty="0" sz="1800" spc="-10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Abu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Hanifa,</a:t>
            </a:r>
            <a:r>
              <a:rPr dirty="0" sz="18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al-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Buhoriy,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at-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Termiziy,</a:t>
            </a:r>
            <a:r>
              <a:rPr dirty="0" sz="1800" spc="-3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Kubro,</a:t>
            </a:r>
            <a:r>
              <a:rPr dirty="0" sz="1800" spc="-9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Ahmad </a:t>
            </a:r>
            <a:r>
              <a:rPr dirty="0" sz="1800" spc="-35">
                <a:solidFill>
                  <a:srgbClr val="404040"/>
                </a:solidFill>
                <a:latin typeface="Times New Roman"/>
                <a:cs typeface="Times New Roman"/>
              </a:rPr>
              <a:t>Yassaviy,</a:t>
            </a:r>
            <a:r>
              <a:rPr dirty="0" sz="18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Naqshband</a:t>
            </a: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kabi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ilohiyot</a:t>
            </a:r>
            <a:r>
              <a:rPr dirty="0" sz="18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ilmining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zabardast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allomalari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tug’risida</a:t>
            </a:r>
            <a:r>
              <a:rPr dirty="0" sz="1800" spc="-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ham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aytish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joiz.</a:t>
            </a:r>
            <a:r>
              <a:rPr dirty="0" sz="1800" spc="-3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Ularning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har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biri</a:t>
            </a:r>
            <a:r>
              <a:rPr dirty="0" sz="18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o’z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zamonasida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islomni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civilizaciyamizning</a:t>
            </a:r>
            <a:r>
              <a:rPr dirty="0" sz="18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yuksak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madaniyati</a:t>
            </a:r>
            <a:r>
              <a:rPr dirty="0" sz="1800" spc="-7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nuqtai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nazaridan</a:t>
            </a:r>
            <a:r>
              <a:rPr dirty="0" sz="1800" spc="-5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tarQib</a:t>
            </a:r>
            <a:r>
              <a:rPr dirty="0" sz="1800" spc="-5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404040"/>
                </a:solidFill>
                <a:latin typeface="Times New Roman"/>
                <a:cs typeface="Times New Roman"/>
              </a:rPr>
              <a:t>va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tashviq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etdilar,</a:t>
            </a:r>
            <a:r>
              <a:rPr dirty="0" sz="1800" spc="-5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islom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falsafasini</a:t>
            </a:r>
            <a:r>
              <a:rPr dirty="0" sz="1800" spc="50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yuksaklikka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ko’tardilar,</a:t>
            </a:r>
            <a:r>
              <a:rPr dirty="0" sz="18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mazkur</a:t>
            </a:r>
            <a:r>
              <a:rPr dirty="0" sz="1800" spc="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dinning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butun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jahonda</a:t>
            </a:r>
            <a:r>
              <a:rPr dirty="0" sz="1800" spc="-3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katta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mavqega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ega</a:t>
            </a:r>
            <a:r>
              <a:rPr dirty="0" sz="18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bo’lishida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muhim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faoliyat</a:t>
            </a:r>
            <a:r>
              <a:rPr dirty="0" sz="18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ko’rsatdilar.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24776" y="403797"/>
            <a:ext cx="5325745" cy="5640070"/>
            <a:chOff x="5324776" y="403797"/>
            <a:chExt cx="5325745" cy="56400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4776" y="403797"/>
              <a:ext cx="2672505" cy="303517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5076" y="3354324"/>
              <a:ext cx="3565398" cy="2689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90143"/>
            <a:ext cx="4061459" cy="339394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44142" y="2756661"/>
            <a:ext cx="16757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sivilizatsiyamizga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558666" y="2756661"/>
            <a:ext cx="1847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3090" algn="l"/>
                <a:tab pos="1185545" algn="l"/>
              </a:tabLst>
            </a:pPr>
            <a:r>
              <a:rPr dirty="0" sz="1800" spc="-25">
                <a:latin typeface="Times New Roman"/>
                <a:cs typeface="Times New Roman"/>
              </a:rPr>
              <a:t>xos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25">
                <a:latin typeface="Times New Roman"/>
                <a:cs typeface="Times New Roman"/>
              </a:rPr>
              <a:t>eng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yuksak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2140" y="2756661"/>
            <a:ext cx="20878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Times New Roman"/>
                <a:cs typeface="Times New Roman"/>
              </a:rPr>
              <a:t>Afsuski,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83615" algn="l"/>
              </a:tabLst>
            </a:pPr>
            <a:r>
              <a:rPr dirty="0" sz="1800" spc="-10">
                <a:latin typeface="Times New Roman"/>
                <a:cs typeface="Times New Roman"/>
              </a:rPr>
              <a:t>qadrlash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mezonlarini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69438" y="3030982"/>
            <a:ext cx="2536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5680" algn="l"/>
                <a:tab pos="1621790" algn="l"/>
              </a:tabLst>
            </a:pPr>
            <a:r>
              <a:rPr dirty="0" sz="1800" spc="-10">
                <a:latin typeface="Times New Roman"/>
                <a:cs typeface="Times New Roman"/>
              </a:rPr>
              <a:t>yaratgan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20">
                <a:latin typeface="Times New Roman"/>
                <a:cs typeface="Times New Roman"/>
              </a:rPr>
              <a:t>o’rta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asrlardagi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2140" y="3305302"/>
            <a:ext cx="479615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ko’tarilish</a:t>
            </a:r>
            <a:r>
              <a:rPr dirty="0" sz="1800" spc="9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davri</a:t>
            </a:r>
            <a:r>
              <a:rPr dirty="0" sz="1800" spc="9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temuriylar</a:t>
            </a:r>
            <a:r>
              <a:rPr dirty="0" sz="1800" spc="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saltanatidan</a:t>
            </a:r>
            <a:r>
              <a:rPr dirty="0" sz="1800" spc="9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so’ng</a:t>
            </a:r>
            <a:r>
              <a:rPr dirty="0" sz="1800" spc="1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asta- </a:t>
            </a:r>
            <a:r>
              <a:rPr dirty="0" sz="1800">
                <a:latin typeface="Times New Roman"/>
                <a:cs typeface="Times New Roman"/>
              </a:rPr>
              <a:t>sekin</a:t>
            </a:r>
            <a:r>
              <a:rPr dirty="0" sz="1800" spc="4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tanazzulga</a:t>
            </a:r>
            <a:r>
              <a:rPr dirty="0" sz="1800" spc="40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yuz</a:t>
            </a:r>
            <a:r>
              <a:rPr dirty="0" sz="1800" spc="409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tutdi,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markazlashgan</a:t>
            </a:r>
            <a:r>
              <a:rPr dirty="0" sz="1800" spc="41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davlat </a:t>
            </a:r>
            <a:r>
              <a:rPr dirty="0" sz="1800">
                <a:latin typeface="Times New Roman"/>
                <a:cs typeface="Times New Roman"/>
              </a:rPr>
              <a:t>parchalanib</a:t>
            </a:r>
            <a:r>
              <a:rPr dirty="0" sz="1800" spc="3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ketdi.</a:t>
            </a:r>
            <a:r>
              <a:rPr dirty="0" sz="1800" spc="3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Avval</a:t>
            </a:r>
            <a:r>
              <a:rPr dirty="0" sz="1800" spc="3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Hiva</a:t>
            </a:r>
            <a:r>
              <a:rPr dirty="0" sz="1800" spc="3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xonligi</a:t>
            </a:r>
            <a:r>
              <a:rPr dirty="0" sz="1800" spc="3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va</a:t>
            </a:r>
            <a:r>
              <a:rPr dirty="0" sz="1800" spc="35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Buxoro </a:t>
            </a:r>
            <a:r>
              <a:rPr dirty="0" sz="1800">
                <a:latin typeface="Times New Roman"/>
                <a:cs typeface="Times New Roman"/>
              </a:rPr>
              <a:t>amirligi,</a:t>
            </a:r>
            <a:r>
              <a:rPr dirty="0" sz="1800" spc="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so’ngra</a:t>
            </a:r>
            <a:r>
              <a:rPr dirty="0" sz="1800" spc="9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Qo’qon</a:t>
            </a:r>
            <a:r>
              <a:rPr dirty="0" sz="1800" spc="8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xonligi</a:t>
            </a:r>
            <a:r>
              <a:rPr dirty="0" sz="1800" spc="9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vujudga</a:t>
            </a:r>
            <a:r>
              <a:rPr dirty="0" sz="1800" spc="90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keldi. </a:t>
            </a:r>
            <a:r>
              <a:rPr dirty="0" sz="1800">
                <a:latin typeface="Times New Roman"/>
                <a:cs typeface="Times New Roman"/>
              </a:rPr>
              <a:t>Uch</a:t>
            </a:r>
            <a:r>
              <a:rPr dirty="0" sz="1800" spc="8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yuz</a:t>
            </a:r>
            <a:r>
              <a:rPr dirty="0" sz="1800" spc="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yildan</a:t>
            </a:r>
            <a:r>
              <a:rPr dirty="0" sz="1800" spc="9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ortiqroq</a:t>
            </a:r>
            <a:r>
              <a:rPr dirty="0" sz="1800" spc="9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davrni</a:t>
            </a:r>
            <a:r>
              <a:rPr dirty="0" sz="1800" spc="8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o’z</a:t>
            </a:r>
            <a:r>
              <a:rPr dirty="0" sz="1800" spc="10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ichiga</a:t>
            </a:r>
            <a:r>
              <a:rPr dirty="0" sz="1800" spc="9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olgan</a:t>
            </a:r>
            <a:r>
              <a:rPr dirty="0" sz="1800" spc="90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Times New Roman"/>
                <a:cs typeface="Times New Roman"/>
              </a:rPr>
              <a:t>bu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2140" y="4951603"/>
            <a:ext cx="40754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8560" algn="l"/>
                <a:tab pos="2161540" algn="l"/>
                <a:tab pos="3083560" algn="l"/>
              </a:tabLst>
            </a:pPr>
            <a:r>
              <a:rPr dirty="0" sz="1800" spc="-10">
                <a:latin typeface="Times New Roman"/>
                <a:cs typeface="Times New Roman"/>
              </a:rPr>
              <a:t>o’rtasidagi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urushlar,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tinimsiz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ziddiyatlar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2140" y="4677282"/>
            <a:ext cx="47961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856615" algn="l"/>
                <a:tab pos="1666875" algn="l"/>
                <a:tab pos="2553970" algn="l"/>
                <a:tab pos="3104515" algn="l"/>
                <a:tab pos="4110354" algn="l"/>
              </a:tabLst>
            </a:pPr>
            <a:r>
              <a:rPr dirty="0" sz="1800" spc="-10">
                <a:latin typeface="Times New Roman"/>
                <a:cs typeface="Times New Roman"/>
              </a:rPr>
              <a:t>jarayon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xonlik,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amirlik,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turli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sulolalar,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Times New Roman"/>
                <a:cs typeface="Times New Roman"/>
              </a:rPr>
              <a:t>uruqlar</a:t>
            </a:r>
            <a:endParaRPr sz="1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10">
                <a:latin typeface="Times New Roman"/>
                <a:cs typeface="Times New Roman"/>
              </a:rPr>
              <a:t>orqali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2140" y="5225922"/>
            <a:ext cx="479552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kechdi,</a:t>
            </a:r>
            <a:r>
              <a:rPr dirty="0" sz="1800" spc="1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yahlit</a:t>
            </a:r>
            <a:r>
              <a:rPr dirty="0" sz="1800" spc="125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sivilizatsiyamizning</a:t>
            </a:r>
            <a:r>
              <a:rPr dirty="0" sz="1800" spc="130">
                <a:latin typeface="Times New Roman"/>
                <a:cs typeface="Times New Roman"/>
              </a:rPr>
              <a:t>  </a:t>
            </a:r>
            <a:r>
              <a:rPr dirty="0" sz="1800" spc="-10">
                <a:latin typeface="Times New Roman"/>
                <a:cs typeface="Times New Roman"/>
              </a:rPr>
              <a:t>hamjixatligini </a:t>
            </a:r>
            <a:r>
              <a:rPr dirty="0" sz="1800">
                <a:latin typeface="Times New Roman"/>
                <a:cs typeface="Times New Roman"/>
              </a:rPr>
              <a:t>ta`minlaydigan</a:t>
            </a:r>
            <a:r>
              <a:rPr dirty="0" sz="1800" spc="220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umumiy</a:t>
            </a:r>
            <a:r>
              <a:rPr dirty="0" sz="1800" spc="229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qadriyatlar</a:t>
            </a:r>
            <a:r>
              <a:rPr dirty="0" sz="1800" spc="229">
                <a:latin typeface="Times New Roman"/>
                <a:cs typeface="Times New Roman"/>
              </a:rPr>
              <a:t>  </a:t>
            </a:r>
            <a:r>
              <a:rPr dirty="0" sz="1800">
                <a:latin typeface="Times New Roman"/>
                <a:cs typeface="Times New Roman"/>
              </a:rPr>
              <a:t>tizimi</a:t>
            </a:r>
            <a:r>
              <a:rPr dirty="0" sz="1800" spc="220">
                <a:latin typeface="Times New Roman"/>
                <a:cs typeface="Times New Roman"/>
              </a:rPr>
              <a:t>  </a:t>
            </a:r>
            <a:r>
              <a:rPr dirty="0" sz="1800" spc="-20">
                <a:latin typeface="Times New Roman"/>
                <a:cs typeface="Times New Roman"/>
              </a:rPr>
              <a:t>darz </a:t>
            </a:r>
            <a:r>
              <a:rPr dirty="0" sz="1800">
                <a:latin typeface="Times New Roman"/>
                <a:cs typeface="Times New Roman"/>
              </a:rPr>
              <a:t>ketdi,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qadrlash</a:t>
            </a:r>
            <a:r>
              <a:rPr dirty="0" sz="1800" spc="45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mezonlari</a:t>
            </a:r>
            <a:r>
              <a:rPr dirty="0" sz="1800" spc="47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ham</a:t>
            </a:r>
            <a:r>
              <a:rPr dirty="0" sz="1800" spc="4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bir</a:t>
            </a:r>
            <a:r>
              <a:rPr dirty="0" sz="1800" spc="47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qadar</a:t>
            </a:r>
            <a:r>
              <a:rPr dirty="0" sz="1800" spc="46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o’zgara boshladi.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5441" y="646302"/>
            <a:ext cx="8065770" cy="4904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Dunyoning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oltidan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qismini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egallab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turgan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mamlakatda</a:t>
            </a:r>
            <a:r>
              <a:rPr dirty="0" sz="2000" spc="-10">
                <a:latin typeface="Times New Roman"/>
                <a:cs typeface="Times New Roman"/>
              </a:rPr>
              <a:t> qadrlashning </a:t>
            </a:r>
            <a:r>
              <a:rPr dirty="0" sz="2000">
                <a:latin typeface="Times New Roman"/>
                <a:cs typeface="Times New Roman"/>
              </a:rPr>
              <a:t>umuminsoniy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tamoyillarini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barqaror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qilish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yoqda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tursin,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haqiqiy </a:t>
            </a:r>
            <a:r>
              <a:rPr dirty="0" sz="2000">
                <a:latin typeface="Times New Roman"/>
                <a:cs typeface="Times New Roman"/>
              </a:rPr>
              <a:t>qadriyatshunoslik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nuqtai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nazaridan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tadqiqotlar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olib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borishga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izn</a:t>
            </a:r>
            <a:r>
              <a:rPr dirty="0" sz="2000" spc="-10">
                <a:latin typeface="Times New Roman"/>
                <a:cs typeface="Times New Roman"/>
              </a:rPr>
              <a:t> berilmas </a:t>
            </a:r>
            <a:r>
              <a:rPr dirty="0" sz="2000">
                <a:latin typeface="Times New Roman"/>
                <a:cs typeface="Times New Roman"/>
              </a:rPr>
              <a:t>edi.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Faqat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asrimizning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60-yillariga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kelib,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muammosi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ba`zi </a:t>
            </a:r>
            <a:r>
              <a:rPr dirty="0" sz="2000">
                <a:latin typeface="Times New Roman"/>
                <a:cs typeface="Times New Roman"/>
              </a:rPr>
              <a:t>mutahassislar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tomonidan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tahlil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qilina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boshlagan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bo’lsa-da,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90-</a:t>
            </a:r>
            <a:r>
              <a:rPr dirty="0" sz="2000" spc="-10">
                <a:latin typeface="Times New Roman"/>
                <a:cs typeface="Times New Roman"/>
              </a:rPr>
              <a:t>yillargacha </a:t>
            </a:r>
            <a:r>
              <a:rPr dirty="0" sz="2000">
                <a:latin typeface="Times New Roman"/>
                <a:cs typeface="Times New Roman"/>
              </a:rPr>
              <a:t>falsafa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darsliklarida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alohida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mavzu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sifatida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o’z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o’rniga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ega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bo’lmadi.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Hukmron </a:t>
            </a:r>
            <a:r>
              <a:rPr dirty="0" sz="2000">
                <a:latin typeface="Times New Roman"/>
                <a:cs typeface="Times New Roman"/>
              </a:rPr>
              <a:t>mafkuraning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tarkibiy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qismiga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kirmaganligi,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mavzularining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juda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kam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tadqiq </a:t>
            </a:r>
            <a:r>
              <a:rPr dirty="0" sz="2000">
                <a:latin typeface="Times New Roman"/>
                <a:cs typeface="Times New Roman"/>
              </a:rPr>
              <a:t>qilinganligi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nihoyatda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oz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ahamiyat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berilganligidan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mahsus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falsafiy </a:t>
            </a:r>
            <a:r>
              <a:rPr dirty="0" sz="2000">
                <a:latin typeface="Times New Roman"/>
                <a:cs typeface="Times New Roman"/>
              </a:rPr>
              <a:t>tadqiqotlar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sohasiga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aylana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olmadi.</a:t>
            </a:r>
            <a:r>
              <a:rPr dirty="0" sz="2000" spc="-114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Aksiologiya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nomi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sobiq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Ittifoqda </a:t>
            </a:r>
            <a:r>
              <a:rPr dirty="0" sz="2000">
                <a:latin typeface="Times New Roman"/>
                <a:cs typeface="Times New Roman"/>
              </a:rPr>
              <a:t>birorta</a:t>
            </a:r>
            <a:r>
              <a:rPr dirty="0" sz="2000" spc="-6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darslik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yoki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o’quv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qo’llanmasi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chop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etilmagan,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hatto </a:t>
            </a:r>
            <a:r>
              <a:rPr dirty="0" sz="2000">
                <a:latin typeface="Times New Roman"/>
                <a:cs typeface="Times New Roman"/>
              </a:rPr>
              <a:t>universitetlarning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faylasuf,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jamiyatshunos,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tarihchi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boshqa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ijtimoiy </a:t>
            </a:r>
            <a:r>
              <a:rPr dirty="0" sz="2000">
                <a:latin typeface="Times New Roman"/>
                <a:cs typeface="Times New Roman"/>
              </a:rPr>
              <a:t>mutahassislar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tayyorlaydigan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gumanitar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bo’limlarida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ham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sohaga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25">
                <a:latin typeface="Times New Roman"/>
                <a:cs typeface="Times New Roman"/>
              </a:rPr>
              <a:t>oid </a:t>
            </a:r>
            <a:r>
              <a:rPr dirty="0" sz="2000">
                <a:latin typeface="Times New Roman"/>
                <a:cs typeface="Times New Roman"/>
              </a:rPr>
              <a:t>mahsus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bilimlar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berilmas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edi.</a:t>
            </a:r>
            <a:r>
              <a:rPr dirty="0" sz="2000" spc="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Qadriyatlar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tug’risidagi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Qarbda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tarqalgan </a:t>
            </a:r>
            <a:r>
              <a:rPr dirty="0" sz="2000">
                <a:latin typeface="Times New Roman"/>
                <a:cs typeface="Times New Roman"/>
              </a:rPr>
              <a:t>aksiologiya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fani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rivojlangan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mamlakatlarda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inson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haq-</a:t>
            </a:r>
            <a:r>
              <a:rPr dirty="0" sz="2000" spc="-10">
                <a:latin typeface="Times New Roman"/>
                <a:cs typeface="Times New Roman"/>
              </a:rPr>
              <a:t>huquqlariga</a:t>
            </a:r>
            <a:r>
              <a:rPr dirty="0" sz="2000">
                <a:latin typeface="Times New Roman"/>
                <a:cs typeface="Times New Roman"/>
              </a:rPr>
              <a:t> doir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ko’pgina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tamoyillarning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amaliyoti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uchun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nazariy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asoslardan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biri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bo’lgan </a:t>
            </a:r>
            <a:r>
              <a:rPr dirty="0" sz="2000">
                <a:latin typeface="Times New Roman"/>
                <a:cs typeface="Times New Roman"/>
              </a:rPr>
              <a:t>ilmiy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sohalar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qatoriga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kiradi.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288" y="0"/>
            <a:ext cx="6075425" cy="685571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9499" y="557225"/>
            <a:ext cx="6556375" cy="5514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Times New Roman"/>
                <a:cs typeface="Times New Roman"/>
              </a:rPr>
              <a:t>XIX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asrning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o’rtalariga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kelib,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amirlik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honliklarga</a:t>
            </a:r>
            <a:endParaRPr sz="2000">
              <a:latin typeface="Times New Roman"/>
              <a:cs typeface="Times New Roman"/>
            </a:endParaRPr>
          </a:p>
          <a:p>
            <a:pPr marL="12700" marR="153035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bo’linganligiga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qaramasdan,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mustaqil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yashagan</a:t>
            </a:r>
            <a:r>
              <a:rPr dirty="0" sz="2000" spc="-9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Turkiston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 spc="-20">
                <a:latin typeface="Times New Roman"/>
                <a:cs typeface="Times New Roman"/>
              </a:rPr>
              <a:t>chor </a:t>
            </a:r>
            <a:r>
              <a:rPr dirty="0" sz="2000">
                <a:latin typeface="Times New Roman"/>
                <a:cs typeface="Times New Roman"/>
              </a:rPr>
              <a:t>Rossiyasi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tomonidan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bosib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olindi,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yurtimiz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imperiyaning </a:t>
            </a:r>
            <a:r>
              <a:rPr dirty="0" sz="2000">
                <a:latin typeface="Times New Roman"/>
                <a:cs typeface="Times New Roman"/>
              </a:rPr>
              <a:t>mustamlakasi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bo’lib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qoldi.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Mustamlakachilarning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qadriyatlari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qadrlash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mezonlari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halqimiz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orasiga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zo’rlik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singdirila </a:t>
            </a:r>
            <a:r>
              <a:rPr dirty="0" sz="2000">
                <a:latin typeface="Times New Roman"/>
                <a:cs typeface="Times New Roman"/>
              </a:rPr>
              <a:t>boshlandi.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XIX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asrning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ohirlari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XX</a:t>
            </a:r>
            <a:r>
              <a:rPr dirty="0" sz="2000" spc="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asr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boshlarida </a:t>
            </a:r>
            <a:r>
              <a:rPr dirty="0" sz="2000">
                <a:latin typeface="Times New Roman"/>
                <a:cs typeface="Times New Roman"/>
              </a:rPr>
              <a:t>yurtimizda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«jadidlar»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oqimi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vujudga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keldi.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M.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Behbudiy, So’fizoda,</a:t>
            </a:r>
            <a:r>
              <a:rPr dirty="0" sz="2000" spc="-145">
                <a:latin typeface="Times New Roman"/>
                <a:cs typeface="Times New Roman"/>
              </a:rPr>
              <a:t> </a:t>
            </a:r>
            <a:r>
              <a:rPr dirty="0" sz="2000" spc="-30">
                <a:latin typeface="Times New Roman"/>
                <a:cs typeface="Times New Roman"/>
              </a:rPr>
              <a:t>Avloniy,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Cho’lpon,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Fitrat va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boshqa</a:t>
            </a:r>
            <a:r>
              <a:rPr dirty="0" sz="2000" spc="-10">
                <a:latin typeface="Times New Roman"/>
                <a:cs typeface="Times New Roman"/>
              </a:rPr>
              <a:t> jadidlar </a:t>
            </a:r>
            <a:r>
              <a:rPr dirty="0" sz="2000">
                <a:latin typeface="Times New Roman"/>
                <a:cs typeface="Times New Roman"/>
              </a:rPr>
              <a:t>merosiga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diqqat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qilinsa,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o’sha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davrda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yurtimizda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ma`naviy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tushunchalarning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ko’lami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qanchalik</a:t>
            </a:r>
            <a:r>
              <a:rPr dirty="0" sz="2000" spc="-6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bo’lganligini,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falsafiy </a:t>
            </a:r>
            <a:r>
              <a:rPr dirty="0" sz="2000">
                <a:latin typeface="Times New Roman"/>
                <a:cs typeface="Times New Roman"/>
              </a:rPr>
              <a:t>tilning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naqadar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boyligini,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uning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adabiyot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bilan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qanchalik </a:t>
            </a:r>
            <a:r>
              <a:rPr dirty="0" sz="2000">
                <a:latin typeface="Times New Roman"/>
                <a:cs typeface="Times New Roman"/>
              </a:rPr>
              <a:t>uyg’unligini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yaqqol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ko’rish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mumkin.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Ularning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asarlarida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gohida </a:t>
            </a:r>
            <a:r>
              <a:rPr dirty="0" sz="2000">
                <a:latin typeface="Times New Roman"/>
                <a:cs typeface="Times New Roman"/>
              </a:rPr>
              <a:t>biz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allaqachon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esimizdan,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tilimizdan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va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balki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dilimizdan</a:t>
            </a:r>
            <a:r>
              <a:rPr dirty="0" sz="2000" spc="-25">
                <a:latin typeface="Times New Roman"/>
                <a:cs typeface="Times New Roman"/>
              </a:rPr>
              <a:t> ham </a:t>
            </a:r>
            <a:r>
              <a:rPr dirty="0" sz="2000">
                <a:latin typeface="Times New Roman"/>
                <a:cs typeface="Times New Roman"/>
              </a:rPr>
              <a:t>chiqarib</a:t>
            </a:r>
            <a:r>
              <a:rPr dirty="0" sz="2000" spc="-7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yuborgan</a:t>
            </a:r>
            <a:r>
              <a:rPr dirty="0" sz="2000" spc="-5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qadriyatlar,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tushunchalarga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duch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kelamiz.</a:t>
            </a:r>
            <a:endParaRPr sz="2000">
              <a:latin typeface="Times New Roman"/>
              <a:cs typeface="Times New Roman"/>
            </a:endParaRPr>
          </a:p>
          <a:p>
            <a:pPr marL="12700" marR="4699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Times New Roman"/>
                <a:cs typeface="Times New Roman"/>
              </a:rPr>
              <a:t>Jadidlarning</a:t>
            </a:r>
            <a:r>
              <a:rPr dirty="0" sz="2000" spc="-7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merosi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halqimiz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madaniyatiga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yanada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kattaroq </a:t>
            </a:r>
            <a:r>
              <a:rPr dirty="0" sz="2000">
                <a:latin typeface="Times New Roman"/>
                <a:cs typeface="Times New Roman"/>
              </a:rPr>
              <a:t>ta`sir</a:t>
            </a:r>
            <a:r>
              <a:rPr dirty="0" sz="2000" spc="-4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ko’rsatishi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mumkin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edi.</a:t>
            </a:r>
            <a:r>
              <a:rPr dirty="0" sz="2000" spc="-1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Afsuski,</a:t>
            </a:r>
            <a:r>
              <a:rPr dirty="0" sz="2000" spc="-5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bolsheviklar</a:t>
            </a:r>
            <a:r>
              <a:rPr dirty="0" sz="2000" spc="-4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boshlagan </a:t>
            </a:r>
            <a:r>
              <a:rPr dirty="0" sz="2000">
                <a:latin typeface="Times New Roman"/>
                <a:cs typeface="Times New Roman"/>
              </a:rPr>
              <a:t>siyosiy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jarayonlar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bu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avlodning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boy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merosini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o’z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domiga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tortdi, </a:t>
            </a:r>
            <a:r>
              <a:rPr dirty="0" sz="2000">
                <a:latin typeface="Times New Roman"/>
                <a:cs typeface="Times New Roman"/>
              </a:rPr>
              <a:t>uning</a:t>
            </a:r>
            <a:r>
              <a:rPr dirty="0" sz="2000" spc="-2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taqdiri</a:t>
            </a:r>
            <a:r>
              <a:rPr dirty="0" sz="2000" spc="-30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ayanchli</a:t>
            </a:r>
            <a:r>
              <a:rPr dirty="0" sz="2000" spc="-1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kechdi,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ta`qiqlab</a:t>
            </a:r>
            <a:r>
              <a:rPr dirty="0" sz="2000" spc="-35">
                <a:latin typeface="Times New Roman"/>
                <a:cs typeface="Times New Roman"/>
              </a:rPr>
              <a:t> </a:t>
            </a:r>
            <a:r>
              <a:rPr dirty="0" sz="2000" spc="-10">
                <a:latin typeface="Times New Roman"/>
                <a:cs typeface="Times New Roman"/>
              </a:rPr>
              <a:t>qo’yildi.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title>Презентация PowerPoint</dc:title>
  <dcterms:created xsi:type="dcterms:W3CDTF">2024-04-20T11:42:00Z</dcterms:created>
  <dcterms:modified xsi:type="dcterms:W3CDTF">2024-04-20T11:42:00Z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2024-04-20T00:00:00Z</vt:filetime>
  </property>
  <property fmtid="{D5CDD505-2E9C-101B-9397-08002B2CF9AE}" pid="5" name="Producer">
    <vt:lpwstr>Microsoft® PowerPoint® 2019</vt:lpwstr>
  </property>
</Properties>
</file>